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80" r:id="rId3"/>
    <p:sldId id="281" r:id="rId4"/>
    <p:sldId id="282" r:id="rId5"/>
    <p:sldId id="283" r:id="rId6"/>
    <p:sldId id="257" r:id="rId7"/>
    <p:sldId id="293" r:id="rId8"/>
    <p:sldId id="258" r:id="rId9"/>
    <p:sldId id="259" r:id="rId10"/>
    <p:sldId id="260" r:id="rId11"/>
    <p:sldId id="261" r:id="rId12"/>
    <p:sldId id="265" r:id="rId13"/>
    <p:sldId id="264" r:id="rId14"/>
    <p:sldId id="263" r:id="rId15"/>
    <p:sldId id="266" r:id="rId16"/>
    <p:sldId id="292" r:id="rId17"/>
    <p:sldId id="284" r:id="rId18"/>
    <p:sldId id="285" r:id="rId19"/>
    <p:sldId id="286" r:id="rId20"/>
    <p:sldId id="287" r:id="rId21"/>
    <p:sldId id="288" r:id="rId22"/>
    <p:sldId id="291" r:id="rId23"/>
    <p:sldId id="267" r:id="rId24"/>
    <p:sldId id="269" r:id="rId25"/>
    <p:sldId id="270" r:id="rId26"/>
    <p:sldId id="271" r:id="rId27"/>
    <p:sldId id="272" r:id="rId28"/>
    <p:sldId id="273" r:id="rId29"/>
    <p:sldId id="274" r:id="rId30"/>
    <p:sldId id="275" r:id="rId31"/>
    <p:sldId id="276" r:id="rId32"/>
    <p:sldId id="277" r:id="rId33"/>
    <p:sldId id="294" r:id="rId34"/>
    <p:sldId id="278" r:id="rId35"/>
    <p:sldId id="29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243EE-ACF6-4C91-8FEA-485F6B648925}" type="datetimeFigureOut">
              <a:rPr lang="tr-TR" smtClean="0"/>
              <a:pPr/>
              <a:t>17.10.2018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246FE-385C-4EB7-8EF0-302AE1D2D634}" type="slidenum">
              <a:rPr lang="tr-TR" smtClean="0"/>
              <a:pPr/>
              <a:t>‹#›</a:t>
            </a:fld>
            <a:endParaRPr lang="tr-TR"/>
          </a:p>
        </p:txBody>
      </p:sp>
    </p:spTree>
    <p:extLst>
      <p:ext uri="{BB962C8B-B14F-4D97-AF65-F5344CB8AC3E}">
        <p14:creationId xmlns:p14="http://schemas.microsoft.com/office/powerpoint/2010/main" xmlns="" val="25084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6246FE-385C-4EB7-8EF0-302AE1D2D634}" type="slidenum">
              <a:rPr lang="tr-TR" smtClean="0"/>
              <a:pPr/>
              <a:t>1</a:t>
            </a:fld>
            <a:endParaRPr lang="tr-TR"/>
          </a:p>
        </p:txBody>
      </p:sp>
    </p:spTree>
    <p:extLst>
      <p:ext uri="{BB962C8B-B14F-4D97-AF65-F5344CB8AC3E}">
        <p14:creationId xmlns:p14="http://schemas.microsoft.com/office/powerpoint/2010/main" xmlns="" val="1658354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244DBE23-8EE7-4F0E-8B5C-B27F37456EAB}" type="datetimeFigureOut">
              <a:rPr lang="tr-TR" smtClean="0"/>
              <a:pPr/>
              <a:t>17.10.2018</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3B77D42-09A7-4464-AEA3-D7E781E28A4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4DBE23-8EE7-4F0E-8B5C-B27F37456EAB}" type="datetimeFigureOut">
              <a:rPr lang="tr-TR" smtClean="0"/>
              <a:pPr/>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B77D42-09A7-4464-AEA3-D7E781E28A4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4DBE23-8EE7-4F0E-8B5C-B27F37456EAB}" type="datetimeFigureOut">
              <a:rPr lang="tr-TR" smtClean="0"/>
              <a:pPr/>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B77D42-09A7-4464-AEA3-D7E781E28A4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195263" y="228600"/>
            <a:ext cx="8015287" cy="9144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609600" y="1600200"/>
            <a:ext cx="7924800" cy="4419600"/>
          </a:xfrm>
        </p:spPr>
        <p:txBody>
          <a:bodyPr/>
          <a:lstStyle/>
          <a:p>
            <a:pPr lvl="0"/>
            <a:endParaRPr lang="tr-TR"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tr-TR"/>
          </a:p>
        </p:txBody>
      </p:sp>
      <p:sp>
        <p:nvSpPr>
          <p:cNvPr id="5" name="Rectangle 9"/>
          <p:cNvSpPr>
            <a:spLocks noGrp="1" noChangeArrowheads="1"/>
          </p:cNvSpPr>
          <p:nvPr>
            <p:ph type="ftr" sz="quarter" idx="11"/>
          </p:nvPr>
        </p:nvSpPr>
        <p:spPr>
          <a:ln/>
        </p:spPr>
        <p:txBody>
          <a:bodyPr/>
          <a:lstStyle>
            <a:lvl1pPr>
              <a:defRPr/>
            </a:lvl1pPr>
          </a:lstStyle>
          <a:p>
            <a:pPr>
              <a:defRPr/>
            </a:pPr>
            <a:endParaRPr lang="tr-TR"/>
          </a:p>
        </p:txBody>
      </p:sp>
      <p:sp>
        <p:nvSpPr>
          <p:cNvPr id="6" name="Rectangle 10"/>
          <p:cNvSpPr>
            <a:spLocks noGrp="1" noChangeArrowheads="1"/>
          </p:cNvSpPr>
          <p:nvPr>
            <p:ph type="sldNum" sz="quarter" idx="12"/>
          </p:nvPr>
        </p:nvSpPr>
        <p:spPr>
          <a:ln/>
        </p:spPr>
        <p:txBody>
          <a:bodyPr/>
          <a:lstStyle>
            <a:lvl1pPr>
              <a:defRPr/>
            </a:lvl1pPr>
          </a:lstStyle>
          <a:p>
            <a:pPr>
              <a:defRPr/>
            </a:pPr>
            <a:fld id="{877649C0-42DC-4332-83D9-30E9D583D6A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4DBE23-8EE7-4F0E-8B5C-B27F37456EAB}" type="datetimeFigureOut">
              <a:rPr lang="tr-TR" smtClean="0"/>
              <a:pPr/>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B77D42-09A7-4464-AEA3-D7E781E28A4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44DBE23-8EE7-4F0E-8B5C-B27F37456EAB}" type="datetimeFigureOut">
              <a:rPr lang="tr-TR" smtClean="0"/>
              <a:pPr/>
              <a:t>17.10.2018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3B77D42-09A7-4464-AEA3-D7E781E28A4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4DBE23-8EE7-4F0E-8B5C-B27F37456EAB}" type="datetimeFigureOut">
              <a:rPr lang="tr-TR" smtClean="0"/>
              <a:pPr/>
              <a:t>17.10.2018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3B77D42-09A7-4464-AEA3-D7E781E28A4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244DBE23-8EE7-4F0E-8B5C-B27F37456EAB}" type="datetimeFigureOut">
              <a:rPr lang="tr-TR" smtClean="0"/>
              <a:pPr/>
              <a:t>17.10.2018</a:t>
            </a:fld>
            <a:endParaRPr lang="tr-TR"/>
          </a:p>
        </p:txBody>
      </p:sp>
      <p:sp>
        <p:nvSpPr>
          <p:cNvPr id="27" name="26 Slayt Numarası Yer Tutucusu"/>
          <p:cNvSpPr>
            <a:spLocks noGrp="1"/>
          </p:cNvSpPr>
          <p:nvPr>
            <p:ph type="sldNum" sz="quarter" idx="11"/>
          </p:nvPr>
        </p:nvSpPr>
        <p:spPr/>
        <p:txBody>
          <a:bodyPr rtlCol="0"/>
          <a:lstStyle/>
          <a:p>
            <a:fld id="{13B77D42-09A7-4464-AEA3-D7E781E28A4F}"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244DBE23-8EE7-4F0E-8B5C-B27F37456EAB}" type="datetimeFigureOut">
              <a:rPr lang="tr-TR" smtClean="0"/>
              <a:pPr/>
              <a:t>17.10.2018</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13B77D42-09A7-4464-AEA3-D7E781E28A4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44DBE23-8EE7-4F0E-8B5C-B27F37456EAB}" type="datetimeFigureOut">
              <a:rPr lang="tr-TR" smtClean="0"/>
              <a:pPr/>
              <a:t>17.10.2018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3B77D42-09A7-4464-AEA3-D7E781E28A4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244DBE23-8EE7-4F0E-8B5C-B27F37456EAB}" type="datetimeFigureOut">
              <a:rPr lang="tr-TR" smtClean="0"/>
              <a:pPr/>
              <a:t>17.10.2018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3B77D42-09A7-4464-AEA3-D7E781E28A4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244DBE23-8EE7-4F0E-8B5C-B27F37456EAB}" type="datetimeFigureOut">
              <a:rPr lang="tr-TR" smtClean="0"/>
              <a:pPr/>
              <a:t>17.10.2018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3B77D42-09A7-4464-AEA3-D7E781E28A4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dirty="0" smtClean="0"/>
              <a:t>Asıl başlık stili için tıklatın</a:t>
            </a:r>
            <a:endParaRPr kumimoji="0" lang="en-US" dirty="0"/>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44DBE23-8EE7-4F0E-8B5C-B27F37456EAB}" type="datetimeFigureOut">
              <a:rPr lang="tr-TR" smtClean="0"/>
              <a:pPr/>
              <a:t>17.10.2018</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3B77D42-09A7-4464-AEA3-D7E781E28A4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Trebuchet MS" pitchFamily="34" charset="0"/>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1071547"/>
            <a:ext cx="8486804" cy="1428759"/>
          </a:xfrm>
        </p:spPr>
        <p:txBody>
          <a:bodyPr>
            <a:normAutofit/>
          </a:bodyPr>
          <a:lstStyle/>
          <a:p>
            <a:pPr algn="ctr"/>
            <a:r>
              <a:rPr lang="tr-TR" b="1" dirty="0" smtClean="0">
                <a:latin typeface="Comic Sans MS" pitchFamily="66" charset="0"/>
              </a:rPr>
              <a:t>İntiharın Önlenmesi</a:t>
            </a:r>
            <a:endParaRPr lang="tr-TR" b="1" dirty="0">
              <a:latin typeface="Comic Sans MS" pitchFamily="66" charset="0"/>
            </a:endParaRPr>
          </a:p>
        </p:txBody>
      </p:sp>
      <p:sp>
        <p:nvSpPr>
          <p:cNvPr id="3" name="2 Alt Başlık"/>
          <p:cNvSpPr>
            <a:spLocks noGrp="1"/>
          </p:cNvSpPr>
          <p:nvPr>
            <p:ph type="subTitle" idx="1"/>
          </p:nvPr>
        </p:nvSpPr>
        <p:spPr>
          <a:xfrm>
            <a:off x="5429256" y="4429132"/>
            <a:ext cx="3714744" cy="1500198"/>
          </a:xfrm>
        </p:spPr>
        <p:txBody>
          <a:bodyPr>
            <a:normAutofit/>
          </a:bodyPr>
          <a:lstStyle/>
          <a:p>
            <a:endParaRPr lang="tr-TR" dirty="0" smtClean="0">
              <a:latin typeface="Gabriola" pitchFamily="82" charset="0"/>
            </a:endParaRPr>
          </a:p>
          <a:p>
            <a:r>
              <a:rPr lang="tr-TR" dirty="0" smtClean="0">
                <a:latin typeface="Gabriola" pitchFamily="82" charset="0"/>
              </a:rPr>
              <a:t>Manisa İl </a:t>
            </a:r>
            <a:r>
              <a:rPr lang="tr-TR" smtClean="0">
                <a:latin typeface="Gabriola" pitchFamily="82" charset="0"/>
              </a:rPr>
              <a:t>Sağlık Müdürlüğü</a:t>
            </a:r>
            <a:endParaRPr lang="tr-TR" dirty="0" smtClean="0">
              <a:latin typeface="Gabriola" pitchFamily="82" charset="0"/>
            </a:endParaRPr>
          </a:p>
        </p:txBody>
      </p:sp>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922849"/>
            <a:ext cx="4824536" cy="2530487"/>
          </a:xfrm>
          <a:prstGeom prst="rect">
            <a:avLst/>
          </a:prstGeom>
        </p:spPr>
      </p:pic>
      <p:sp>
        <p:nvSpPr>
          <p:cNvPr id="5" name="Metin kutusu 4"/>
          <p:cNvSpPr txBox="1"/>
          <p:nvPr/>
        </p:nvSpPr>
        <p:spPr>
          <a:xfrm>
            <a:off x="179512" y="6499719"/>
            <a:ext cx="4139275" cy="369332"/>
          </a:xfrm>
          <a:prstGeom prst="rect">
            <a:avLst/>
          </a:prstGeom>
          <a:noFill/>
        </p:spPr>
        <p:txBody>
          <a:bodyPr wrap="none" rtlCol="0">
            <a:spAutoFit/>
          </a:bodyPr>
          <a:lstStyle/>
          <a:p>
            <a:r>
              <a:rPr lang="fi-FI"/>
              <a:t>Ophelia 1851-1852 John Everett Millais</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Genel Bilgi</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r>
              <a:rPr lang="tr-TR" sz="2400" dirty="0" smtClean="0">
                <a:latin typeface="Trebuchet MS" pitchFamily="34" charset="0"/>
              </a:rPr>
              <a:t>İntihar düşüncesine sahip olmak anormal değildir. Çocukluk ve ergenlik döneminin bir parçasıdır. Çünkü kişi bu dönemde varoluşsal sorunlar üzerinde kafa yormaktadır. </a:t>
            </a:r>
          </a:p>
          <a:p>
            <a:pPr algn="just"/>
            <a:r>
              <a:rPr lang="tr-TR" sz="2400" dirty="0" smtClean="0">
                <a:latin typeface="Trebuchet MS" pitchFamily="34" charset="0"/>
              </a:rPr>
              <a:t>Araştırmalar lise öğrencilerinin yarıdan fazlasının intiharı düşündüğünü göstermektedir. </a:t>
            </a:r>
          </a:p>
          <a:p>
            <a:pPr algn="just"/>
            <a:endParaRPr lang="tr-TR" sz="2400" dirty="0" smtClean="0">
              <a:latin typeface="Trebuchet MS" pitchFamily="34" charset="0"/>
            </a:endParaRPr>
          </a:p>
          <a:p>
            <a:pPr algn="just"/>
            <a:r>
              <a:rPr lang="tr-TR" sz="2400" b="1" dirty="0" smtClean="0">
                <a:latin typeface="Trebuchet MS" pitchFamily="34" charset="0"/>
              </a:rPr>
              <a:t>Bu düşünceler zorluklardan kurtulmak için tek yol olarak görüldüğünde anormal hale gelmiş olur. </a:t>
            </a:r>
            <a:endParaRPr lang="tr-TR" sz="2400" b="1" dirty="0">
              <a:latin typeface="Trebuchet M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Koruyucu Faktörler</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r>
              <a:rPr lang="tr-TR" sz="2400" b="1" dirty="0" smtClean="0">
                <a:latin typeface="Trebuchet MS" pitchFamily="34" charset="0"/>
              </a:rPr>
              <a:t>Aile: </a:t>
            </a:r>
            <a:r>
              <a:rPr lang="tr-TR" sz="2400" dirty="0" smtClean="0">
                <a:latin typeface="Trebuchet MS" pitchFamily="34" charset="0"/>
              </a:rPr>
              <a:t>İyi ilişkiler, destek</a:t>
            </a:r>
          </a:p>
          <a:p>
            <a:pPr algn="just"/>
            <a:r>
              <a:rPr lang="tr-TR" sz="2400" b="1" dirty="0" smtClean="0">
                <a:latin typeface="Trebuchet MS" pitchFamily="34" charset="0"/>
              </a:rPr>
              <a:t>Bilişsel Yapı ve Kişilik: </a:t>
            </a:r>
            <a:r>
              <a:rPr lang="tr-TR" sz="2400" dirty="0" smtClean="0">
                <a:latin typeface="Trebuchet MS" pitchFamily="34" charset="0"/>
              </a:rPr>
              <a:t>İyi sosyal beceriler, kişinin kendine güveni, zorluklar ortaya çıktığında yardım arama, diğer kişilerin deneyim ve çözümlerine açıklık, yeni bilgilere açıklık</a:t>
            </a:r>
          </a:p>
          <a:p>
            <a:pPr algn="just"/>
            <a:r>
              <a:rPr lang="tr-TR" sz="2400" b="1" dirty="0" smtClean="0">
                <a:latin typeface="Trebuchet MS" pitchFamily="34" charset="0"/>
              </a:rPr>
              <a:t>Kültürel ve </a:t>
            </a:r>
            <a:r>
              <a:rPr lang="tr-TR" sz="2400" b="1" dirty="0" err="1" smtClean="0">
                <a:latin typeface="Trebuchet MS" pitchFamily="34" charset="0"/>
              </a:rPr>
              <a:t>Sosyodemografik</a:t>
            </a:r>
            <a:r>
              <a:rPr lang="tr-TR" sz="2400" b="1" dirty="0" smtClean="0">
                <a:latin typeface="Trebuchet MS" pitchFamily="34" charset="0"/>
              </a:rPr>
              <a:t> Faktörler: </a:t>
            </a:r>
            <a:r>
              <a:rPr lang="tr-TR" sz="2400" dirty="0" smtClean="0">
                <a:latin typeface="Trebuchet MS" pitchFamily="34" charset="0"/>
              </a:rPr>
              <a:t>Sosyal entegrasyon (spor ve diğer  aktiviteler vs.), okul arkadaşları ile iyi ilişkiler, öğretmen ve diğer yetişkinler ile iyi ilişkiler, ilgili kişilerden destek</a:t>
            </a:r>
          </a:p>
          <a:p>
            <a:pPr algn="just">
              <a:buNone/>
            </a:pPr>
            <a:endParaRPr lang="tr-TR" sz="2400" dirty="0">
              <a:latin typeface="Trebuchet MS"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Risk Faktörleri ve Risk Durumları</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ctr">
              <a:buNone/>
            </a:pPr>
            <a:r>
              <a:rPr lang="tr-TR" sz="2400" b="1" dirty="0" smtClean="0">
                <a:latin typeface="Trebuchet MS" pitchFamily="34" charset="0"/>
              </a:rPr>
              <a:t>Kültürel ve </a:t>
            </a:r>
            <a:r>
              <a:rPr lang="tr-TR" sz="2400" b="1" dirty="0" err="1" smtClean="0">
                <a:latin typeface="Trebuchet MS" pitchFamily="34" charset="0"/>
              </a:rPr>
              <a:t>Sosyodemografik</a:t>
            </a:r>
            <a:r>
              <a:rPr lang="tr-TR" sz="2400" b="1" dirty="0" smtClean="0">
                <a:latin typeface="Trebuchet MS" pitchFamily="34" charset="0"/>
              </a:rPr>
              <a:t> Faktörler</a:t>
            </a:r>
          </a:p>
          <a:p>
            <a:pPr algn="just"/>
            <a:r>
              <a:rPr lang="tr-TR" sz="2400" dirty="0" smtClean="0">
                <a:latin typeface="Trebuchet MS" pitchFamily="34" charset="0"/>
              </a:rPr>
              <a:t>Ailede düşük sosyoekonomik durum, düşük eğitim seviyesi, işsizlik</a:t>
            </a:r>
          </a:p>
          <a:p>
            <a:pPr algn="just"/>
            <a:r>
              <a:rPr lang="tr-TR" sz="2400" dirty="0" smtClean="0">
                <a:latin typeface="Trebuchet MS" pitchFamily="34" charset="0"/>
              </a:rPr>
              <a:t>Duyusal ve dilsel zorluklar, savaş yaraları ve benzer psikolojik etkiler</a:t>
            </a:r>
          </a:p>
          <a:p>
            <a:pPr algn="just"/>
            <a:r>
              <a:rPr lang="tr-TR" sz="2400" dirty="0" smtClean="0">
                <a:latin typeface="Trebuchet MS" pitchFamily="34" charset="0"/>
              </a:rPr>
              <a:t>Cinsel yönelim ve kimlik konuları ile ilgili sorunlar</a:t>
            </a:r>
          </a:p>
          <a:p>
            <a:pPr algn="just"/>
            <a:endParaRPr lang="tr-TR" sz="2400" dirty="0">
              <a:latin typeface="Trebuchet MS" pitchFamily="34" charset="0"/>
            </a:endParaRPr>
          </a:p>
          <a:p>
            <a:pPr algn="just"/>
            <a:endParaRPr lang="tr-TR" sz="2400" dirty="0">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Risk Faktörleri ve Risk Durumları</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ctr">
              <a:buNone/>
            </a:pPr>
            <a:r>
              <a:rPr lang="tr-TR" sz="2400" b="1" dirty="0" smtClean="0">
                <a:latin typeface="Trebuchet MS" pitchFamily="34" charset="0"/>
              </a:rPr>
              <a:t>Aile Yapısı ve Negatif Yaşam Olayları</a:t>
            </a:r>
          </a:p>
          <a:p>
            <a:pPr algn="just"/>
            <a:r>
              <a:rPr lang="tr-TR" sz="2400" dirty="0" smtClean="0">
                <a:latin typeface="Trebuchet MS" pitchFamily="34" charset="0"/>
              </a:rPr>
              <a:t>Ebeveyn psikopatolojisi</a:t>
            </a:r>
          </a:p>
          <a:p>
            <a:pPr algn="just"/>
            <a:r>
              <a:rPr lang="tr-TR" sz="2400" dirty="0" smtClean="0">
                <a:latin typeface="Trebuchet MS" pitchFamily="34" charset="0"/>
              </a:rPr>
              <a:t>Ailede alkol madde kullanımı</a:t>
            </a:r>
          </a:p>
          <a:p>
            <a:pPr algn="just"/>
            <a:r>
              <a:rPr lang="tr-TR" sz="2400" dirty="0" smtClean="0">
                <a:latin typeface="Trebuchet MS" pitchFamily="34" charset="0"/>
              </a:rPr>
              <a:t>İntihar ve intihar girişimi öyküsü</a:t>
            </a:r>
          </a:p>
          <a:p>
            <a:pPr algn="just"/>
            <a:r>
              <a:rPr lang="tr-TR" sz="2400" dirty="0" smtClean="0">
                <a:latin typeface="Trebuchet MS" pitchFamily="34" charset="0"/>
              </a:rPr>
              <a:t>Şiddet ve istismar</a:t>
            </a:r>
          </a:p>
          <a:p>
            <a:pPr algn="just"/>
            <a:r>
              <a:rPr lang="tr-TR" sz="2400" dirty="0" smtClean="0">
                <a:latin typeface="Trebuchet MS" pitchFamily="34" charset="0"/>
              </a:rPr>
              <a:t>Eksik bakım, zayıf iletişim</a:t>
            </a:r>
          </a:p>
          <a:p>
            <a:pPr algn="just"/>
            <a:r>
              <a:rPr lang="tr-TR" sz="2400" dirty="0" smtClean="0">
                <a:latin typeface="Trebuchet MS" pitchFamily="34" charset="0"/>
              </a:rPr>
              <a:t>Ebeveyn boşanması, ölüm</a:t>
            </a:r>
          </a:p>
          <a:p>
            <a:pPr algn="just"/>
            <a:r>
              <a:rPr lang="tr-TR" sz="2400" dirty="0" smtClean="0">
                <a:latin typeface="Trebuchet MS" pitchFamily="34" charset="0"/>
              </a:rPr>
              <a:t>Ebeveyn tarafından çok yüksek/düşük beklenti</a:t>
            </a:r>
          </a:p>
          <a:p>
            <a:pPr algn="just"/>
            <a:r>
              <a:rPr lang="tr-TR" sz="2400" dirty="0" smtClean="0">
                <a:latin typeface="Trebuchet MS" pitchFamily="34" charset="0"/>
              </a:rPr>
              <a:t>Yetersiz/aşırı otorite</a:t>
            </a:r>
          </a:p>
          <a:p>
            <a:pPr algn="just"/>
            <a:r>
              <a:rPr lang="tr-TR" sz="2400" dirty="0" smtClean="0">
                <a:latin typeface="Trebuchet MS" pitchFamily="34" charset="0"/>
              </a:rPr>
              <a:t>Evlatlık olma, üvey aile </a:t>
            </a:r>
            <a:endParaRPr lang="tr-TR" sz="2400" dirty="0">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Risk Faktörleri ve Risk Durumları</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ctr">
              <a:buNone/>
            </a:pPr>
            <a:r>
              <a:rPr lang="tr-TR" sz="2400" b="1" dirty="0" smtClean="0">
                <a:latin typeface="Trebuchet MS" pitchFamily="34" charset="0"/>
              </a:rPr>
              <a:t>Bilişsel Yapı ve Kişilik </a:t>
            </a:r>
          </a:p>
          <a:p>
            <a:pPr algn="just"/>
            <a:r>
              <a:rPr lang="tr-TR" sz="2400" dirty="0" smtClean="0">
                <a:latin typeface="Trebuchet MS" pitchFamily="34" charset="0"/>
              </a:rPr>
              <a:t>Kararsız mizaç</a:t>
            </a:r>
          </a:p>
          <a:p>
            <a:pPr algn="just"/>
            <a:r>
              <a:rPr lang="tr-TR" sz="2400" dirty="0" smtClean="0">
                <a:latin typeface="Trebuchet MS" pitchFamily="34" charset="0"/>
              </a:rPr>
              <a:t>Fazla atılganlık</a:t>
            </a:r>
          </a:p>
          <a:p>
            <a:pPr algn="just"/>
            <a:r>
              <a:rPr lang="tr-TR" sz="2400" dirty="0" smtClean="0">
                <a:latin typeface="Trebuchet MS" pitchFamily="34" charset="0"/>
              </a:rPr>
              <a:t>Asabiyet</a:t>
            </a:r>
          </a:p>
          <a:p>
            <a:pPr algn="just"/>
            <a:r>
              <a:rPr lang="tr-TR" sz="2400" dirty="0" smtClean="0">
                <a:latin typeface="Trebuchet MS" pitchFamily="34" charset="0"/>
              </a:rPr>
              <a:t>Katı düşünme</a:t>
            </a:r>
          </a:p>
          <a:p>
            <a:pPr algn="just"/>
            <a:r>
              <a:rPr lang="tr-TR" sz="2400" dirty="0" smtClean="0">
                <a:latin typeface="Trebuchet MS" pitchFamily="34" charset="0"/>
              </a:rPr>
              <a:t>Zayıf sorun çözme yetisi</a:t>
            </a:r>
          </a:p>
          <a:p>
            <a:pPr algn="just"/>
            <a:r>
              <a:rPr lang="tr-TR" sz="2400" dirty="0" smtClean="0">
                <a:latin typeface="Trebuchet MS" pitchFamily="34" charset="0"/>
              </a:rPr>
              <a:t>Hayali bir dünyada yaşama eğilimi</a:t>
            </a:r>
          </a:p>
          <a:p>
            <a:pPr algn="just"/>
            <a:r>
              <a:rPr lang="tr-TR" sz="2400" dirty="0" smtClean="0">
                <a:latin typeface="Trebuchet MS" pitchFamily="34" charset="0"/>
              </a:rPr>
              <a:t>Kendini üstün görme şeklinde kendisini maskeleyebilen kendinden emin olamama duygusu</a:t>
            </a:r>
          </a:p>
          <a:p>
            <a:pPr algn="just"/>
            <a:r>
              <a:rPr lang="tr-TR" sz="2400" dirty="0" smtClean="0">
                <a:latin typeface="Trebuchet MS" pitchFamily="34" charset="0"/>
              </a:rPr>
              <a:t>Cinsel kimlik belirsizliği </a:t>
            </a:r>
          </a:p>
          <a:p>
            <a:pPr algn="just"/>
            <a:endParaRPr lang="tr-TR"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Risk Faktörleri ve Risk Durumları</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ctr">
              <a:buNone/>
            </a:pPr>
            <a:r>
              <a:rPr lang="tr-TR" sz="2400" b="1" dirty="0" smtClean="0">
                <a:latin typeface="Trebuchet MS" pitchFamily="34" charset="0"/>
              </a:rPr>
              <a:t> Psikiyatrik Bozukluklar</a:t>
            </a:r>
          </a:p>
          <a:p>
            <a:pPr algn="just"/>
            <a:r>
              <a:rPr lang="tr-TR" sz="2400" b="1" dirty="0" smtClean="0">
                <a:latin typeface="Trebuchet MS" pitchFamily="34" charset="0"/>
              </a:rPr>
              <a:t>Depresyon: </a:t>
            </a:r>
            <a:r>
              <a:rPr lang="tr-TR" sz="1200" dirty="0" smtClean="0">
                <a:latin typeface="Trebuchet MS" pitchFamily="34" charset="0"/>
              </a:rPr>
              <a:t>Depresif atak intihar sonucu ölümlerde en sık saptanan tanıdır.</a:t>
            </a:r>
            <a:endParaRPr lang="tr-TR" sz="1200" b="1" dirty="0" smtClean="0">
              <a:latin typeface="Trebuchet MS" pitchFamily="34" charset="0"/>
            </a:endParaRPr>
          </a:p>
          <a:p>
            <a:pPr algn="just"/>
            <a:r>
              <a:rPr lang="tr-TR" sz="2400" dirty="0" err="1" smtClean="0">
                <a:latin typeface="Trebuchet MS" pitchFamily="34" charset="0"/>
              </a:rPr>
              <a:t>Anksiyete</a:t>
            </a:r>
            <a:r>
              <a:rPr lang="tr-TR" sz="2400" smtClean="0">
                <a:latin typeface="Trebuchet MS" pitchFamily="34" charset="0"/>
              </a:rPr>
              <a:t> bozuklukları</a:t>
            </a:r>
            <a:endParaRPr lang="tr-TR" sz="2400" dirty="0" smtClean="0">
              <a:latin typeface="Trebuchet MS" pitchFamily="34" charset="0"/>
            </a:endParaRPr>
          </a:p>
          <a:p>
            <a:pPr algn="just"/>
            <a:r>
              <a:rPr lang="tr-TR" sz="2400" dirty="0" smtClean="0">
                <a:latin typeface="Trebuchet MS" pitchFamily="34" charset="0"/>
              </a:rPr>
              <a:t>Alkol ve ilaç kullanımı</a:t>
            </a:r>
          </a:p>
          <a:p>
            <a:pPr algn="just"/>
            <a:r>
              <a:rPr lang="tr-TR" sz="2400" dirty="0" smtClean="0">
                <a:latin typeface="Trebuchet MS" pitchFamily="34" charset="0"/>
              </a:rPr>
              <a:t>Yeme bozuklukları</a:t>
            </a:r>
          </a:p>
          <a:p>
            <a:pPr algn="just"/>
            <a:r>
              <a:rPr lang="tr-TR" sz="2400" dirty="0" err="1" smtClean="0">
                <a:latin typeface="Trebuchet MS" pitchFamily="34" charset="0"/>
              </a:rPr>
              <a:t>Psikotik</a:t>
            </a:r>
            <a:r>
              <a:rPr lang="tr-TR" sz="2400" dirty="0" smtClean="0">
                <a:latin typeface="Trebuchet MS" pitchFamily="34" charset="0"/>
              </a:rPr>
              <a:t> bozukluklar: </a:t>
            </a:r>
            <a:r>
              <a:rPr lang="tr-TR" sz="1200" dirty="0" smtClean="0">
                <a:latin typeface="Trebuchet MS" pitchFamily="34" charset="0"/>
              </a:rPr>
              <a:t>Şizofreni hastalarında damgalama, yalnızlık vs. intihara neden olabiliyor. </a:t>
            </a:r>
          </a:p>
          <a:p>
            <a:pPr algn="just">
              <a:buNone/>
            </a:pPr>
            <a:r>
              <a:rPr lang="tr-TR" sz="2400" dirty="0" smtClean="0">
                <a:latin typeface="Trebuchet MS"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latin typeface="Comic Sans MS" pitchFamily="66" charset="0"/>
              </a:rPr>
              <a:t>Risk Faktörleri ve Risk Durumları</a:t>
            </a:r>
            <a:endParaRPr lang="tr-TR" dirty="0"/>
          </a:p>
        </p:txBody>
      </p:sp>
      <p:sp>
        <p:nvSpPr>
          <p:cNvPr id="3" name="İçerik Yer Tutucusu 2"/>
          <p:cNvSpPr>
            <a:spLocks noGrp="1"/>
          </p:cNvSpPr>
          <p:nvPr>
            <p:ph idx="1"/>
          </p:nvPr>
        </p:nvSpPr>
        <p:spPr/>
        <p:txBody>
          <a:bodyPr>
            <a:normAutofit/>
          </a:bodyPr>
          <a:lstStyle/>
          <a:p>
            <a:pPr marL="109728" indent="0" algn="ctr">
              <a:buNone/>
            </a:pPr>
            <a:r>
              <a:rPr lang="tr-TR" sz="2400" b="1" dirty="0" smtClean="0">
                <a:latin typeface="Trebuchet MS" panose="020B0603020202020204" pitchFamily="34" charset="0"/>
              </a:rPr>
              <a:t>Önceki İntihar Girişimi</a:t>
            </a:r>
          </a:p>
          <a:p>
            <a:pPr algn="just"/>
            <a:r>
              <a:rPr lang="tr-TR" sz="2400" dirty="0" smtClean="0">
                <a:latin typeface="Trebuchet MS" panose="020B0603020202020204" pitchFamily="34" charset="0"/>
              </a:rPr>
              <a:t>Mevcut olumsuz yaşam olayları</a:t>
            </a:r>
          </a:p>
          <a:p>
            <a:pPr algn="just"/>
            <a:r>
              <a:rPr lang="tr-TR" sz="2400" dirty="0" smtClean="0">
                <a:latin typeface="Trebuchet MS" panose="020B0603020202020204" pitchFamily="34" charset="0"/>
              </a:rPr>
              <a:t>Yaralayıcı olarak yaşanabilecek durumlar: </a:t>
            </a:r>
            <a:r>
              <a:rPr lang="tr-TR" sz="1900" dirty="0" smtClean="0">
                <a:latin typeface="Trebuchet MS" panose="020B0603020202020204" pitchFamily="34" charset="0"/>
              </a:rPr>
              <a:t>Ailevi üzüntü, sıkıntılar, arkadaşlardan ayrılma, sevilen birinin ölümü, aşk ilişkisinin sona ermesi, kişiler arası anlaşmazlıklar, yasal sorunlar, akran baskısı, kabadayılık şiddete yönelme, okul notlarında hayal kırıklığı, işsizlik ve parasızlık, kürtaj, istenmeyen hamilelik, HIV veya cinsel yollarla bulaşan hastalık, ciddi fiziksel hastalık, doğal afetler</a:t>
            </a:r>
          </a:p>
          <a:p>
            <a:pPr algn="just"/>
            <a:endParaRPr lang="tr-TR" sz="1900" dirty="0">
              <a:latin typeface="Trebuchet MS" panose="020B0603020202020204" pitchFamily="34" charset="0"/>
            </a:endParaRPr>
          </a:p>
          <a:p>
            <a:pPr algn="just"/>
            <a:endParaRPr lang="tr-TR" sz="1900" dirty="0" smtClean="0">
              <a:latin typeface="Trebuchet MS" panose="020B0603020202020204" pitchFamily="34" charset="0"/>
            </a:endParaRPr>
          </a:p>
          <a:p>
            <a:pPr algn="just"/>
            <a:r>
              <a:rPr lang="tr-TR" sz="1900" b="1" dirty="0" smtClean="0">
                <a:latin typeface="Trebuchet MS" panose="020B0603020202020204" pitchFamily="34" charset="0"/>
              </a:rPr>
              <a:t>Tüm bu risk faktörlerine rağmen intiharı tahmin edebilme şansımız %50!!</a:t>
            </a:r>
            <a:endParaRPr lang="tr-TR" sz="1900" b="1" dirty="0">
              <a:latin typeface="Trebuchet MS" panose="020B0603020202020204" pitchFamily="34" charset="0"/>
            </a:endParaRPr>
          </a:p>
        </p:txBody>
      </p:sp>
    </p:spTree>
    <p:extLst>
      <p:ext uri="{BB962C8B-B14F-4D97-AF65-F5344CB8AC3E}">
        <p14:creationId xmlns:p14="http://schemas.microsoft.com/office/powerpoint/2010/main" xmlns="" val="3442633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ctr" eaLnBrk="1" hangingPunct="1"/>
            <a:r>
              <a:rPr lang="tr-TR" sz="2800" b="1" dirty="0" smtClean="0">
                <a:solidFill>
                  <a:schemeClr val="accent1">
                    <a:lumMod val="75000"/>
                  </a:schemeClr>
                </a:solidFill>
                <a:latin typeface="Comic Sans MS" pitchFamily="66" charset="0"/>
              </a:rPr>
              <a:t>İntihar Davranışı ile Karşılaşma</a:t>
            </a:r>
          </a:p>
        </p:txBody>
      </p:sp>
      <p:sp>
        <p:nvSpPr>
          <p:cNvPr id="19459" name="Rectangle 3"/>
          <p:cNvSpPr>
            <a:spLocks noGrp="1" noChangeArrowheads="1"/>
          </p:cNvSpPr>
          <p:nvPr>
            <p:ph type="body" idx="1"/>
          </p:nvPr>
        </p:nvSpPr>
        <p:spPr>
          <a:xfrm>
            <a:off x="457200" y="1916832"/>
            <a:ext cx="8229600" cy="4657704"/>
          </a:xfrm>
        </p:spPr>
        <p:txBody>
          <a:bodyPr>
            <a:normAutofit/>
          </a:bodyPr>
          <a:lstStyle/>
          <a:p>
            <a:pPr marL="109728" indent="0" eaLnBrk="1" hangingPunct="1">
              <a:buNone/>
            </a:pPr>
            <a:endParaRPr lang="en-US" sz="2400" dirty="0" smtClean="0">
              <a:latin typeface="Trebuchet MS" pitchFamily="34" charset="0"/>
            </a:endParaRPr>
          </a:p>
          <a:p>
            <a:pPr eaLnBrk="1" hangingPunct="1"/>
            <a:r>
              <a:rPr lang="tr-TR" sz="1600" dirty="0" smtClean="0">
                <a:latin typeface="Trebuchet MS" pitchFamily="34" charset="0"/>
              </a:rPr>
              <a:t>İntihar düşünceleri,</a:t>
            </a:r>
          </a:p>
          <a:p>
            <a:pPr eaLnBrk="1" hangingPunct="1"/>
            <a:r>
              <a:rPr lang="tr-TR" sz="1600" dirty="0" smtClean="0">
                <a:latin typeface="Trebuchet MS" pitchFamily="34" charset="0"/>
              </a:rPr>
              <a:t>İntihar girişimleri,</a:t>
            </a:r>
          </a:p>
          <a:p>
            <a:pPr eaLnBrk="1" hangingPunct="1"/>
            <a:r>
              <a:rPr lang="tr-TR" sz="1600" dirty="0" smtClean="0">
                <a:latin typeface="Trebuchet MS" pitchFamily="34" charset="0"/>
              </a:rPr>
              <a:t>Tekrarlayan intihar girişimleri,</a:t>
            </a:r>
          </a:p>
          <a:p>
            <a:pPr eaLnBrk="1" hangingPunct="1"/>
            <a:r>
              <a:rPr lang="tr-TR" sz="1600" dirty="0" smtClean="0">
                <a:latin typeface="Trebuchet MS" pitchFamily="34" charset="0"/>
              </a:rPr>
              <a:t>Tamamlanmış intiharlar.</a:t>
            </a:r>
            <a:endParaRPr lang="en-US" sz="1600" dirty="0" smtClean="0">
              <a:latin typeface="Trebuchet MS" pitchFamily="34" charset="0"/>
            </a:endParaRPr>
          </a:p>
          <a:p>
            <a:pPr eaLnBrk="1" hangingPunct="1"/>
            <a:endParaRPr lang="tr-TR" sz="2400" dirty="0" smtClean="0">
              <a:latin typeface="Trebuchet MS"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88552" y="3983593"/>
            <a:ext cx="6096000" cy="2505075"/>
          </a:xfrm>
          <a:prstGeom prst="rect">
            <a:avLst/>
          </a:prstGeom>
        </p:spPr>
      </p:pic>
      <p:sp>
        <p:nvSpPr>
          <p:cNvPr id="3" name="Metin kutusu 2"/>
          <p:cNvSpPr txBox="1"/>
          <p:nvPr/>
        </p:nvSpPr>
        <p:spPr>
          <a:xfrm>
            <a:off x="2582484" y="6488668"/>
            <a:ext cx="6308137" cy="369332"/>
          </a:xfrm>
          <a:prstGeom prst="rect">
            <a:avLst/>
          </a:prstGeom>
          <a:noFill/>
        </p:spPr>
        <p:txBody>
          <a:bodyPr wrap="none" rtlCol="0">
            <a:spAutoFit/>
          </a:bodyPr>
          <a:lstStyle/>
          <a:p>
            <a:r>
              <a:rPr lang="en-US" dirty="0"/>
              <a:t>A New Year's Party In Purgatory For Suicides by Tina </a:t>
            </a:r>
            <a:r>
              <a:rPr lang="en-US" dirty="0" err="1"/>
              <a:t>Mion</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57158" y="785794"/>
            <a:ext cx="8329642" cy="642942"/>
          </a:xfrm>
        </p:spPr>
        <p:txBody>
          <a:bodyPr>
            <a:noAutofit/>
          </a:bodyPr>
          <a:lstStyle/>
          <a:p>
            <a:pPr eaLnBrk="1" hangingPunct="1"/>
            <a:r>
              <a:rPr lang="tr-TR" sz="1800" b="1" dirty="0" smtClean="0">
                <a:latin typeface="Comic Sans MS" pitchFamily="66" charset="0"/>
              </a:rPr>
              <a:t>Bu durumdaki bireylerin duygu durumunda 3 özellik gözlenir:</a:t>
            </a:r>
          </a:p>
        </p:txBody>
      </p:sp>
      <p:sp>
        <p:nvSpPr>
          <p:cNvPr id="20483" name="Rectangle 3"/>
          <p:cNvSpPr>
            <a:spLocks noGrp="1" noChangeArrowheads="1"/>
          </p:cNvSpPr>
          <p:nvPr>
            <p:ph type="body" idx="1"/>
          </p:nvPr>
        </p:nvSpPr>
        <p:spPr>
          <a:xfrm>
            <a:off x="609600" y="1785926"/>
            <a:ext cx="7924800" cy="4667262"/>
          </a:xfrm>
        </p:spPr>
        <p:txBody>
          <a:bodyPr>
            <a:normAutofit/>
          </a:bodyPr>
          <a:lstStyle/>
          <a:p>
            <a:pPr marL="609600" indent="-609600" algn="ctr" eaLnBrk="1" hangingPunct="1">
              <a:lnSpc>
                <a:spcPct val="80000"/>
              </a:lnSpc>
              <a:buFont typeface="Wingdings" pitchFamily="2" charset="2"/>
              <a:buNone/>
            </a:pPr>
            <a:r>
              <a:rPr lang="tr-TR" sz="2400" b="1" u="sng" dirty="0" smtClean="0">
                <a:latin typeface="Trebuchet MS" pitchFamily="34" charset="0"/>
              </a:rPr>
              <a:t>ZIT FİKİRLER:</a:t>
            </a:r>
          </a:p>
          <a:p>
            <a:pPr marL="360363" indent="-360363" algn="just" eaLnBrk="1" hangingPunct="1">
              <a:lnSpc>
                <a:spcPct val="80000"/>
              </a:lnSpc>
            </a:pPr>
            <a:endParaRPr lang="tr-TR" sz="2400" dirty="0" smtClean="0">
              <a:latin typeface="Trebuchet MS" pitchFamily="34" charset="0"/>
            </a:endParaRPr>
          </a:p>
          <a:p>
            <a:pPr marL="360363" indent="-360363" algn="just" eaLnBrk="1" hangingPunct="1">
              <a:lnSpc>
                <a:spcPct val="80000"/>
              </a:lnSpc>
            </a:pPr>
            <a:r>
              <a:rPr lang="tr-TR" sz="2400" dirty="0" smtClean="0">
                <a:latin typeface="Trebuchet MS" pitchFamily="34" charset="0"/>
              </a:rPr>
              <a:t>Çoğu insanın intihar edip etmeme konusunda karışık düşünceleri vardır. </a:t>
            </a:r>
          </a:p>
          <a:p>
            <a:pPr marL="360363" indent="-360363" algn="just" eaLnBrk="1" hangingPunct="1">
              <a:lnSpc>
                <a:spcPct val="80000"/>
              </a:lnSpc>
            </a:pPr>
            <a:r>
              <a:rPr lang="tr-TR" sz="2400" dirty="0" smtClean="0">
                <a:latin typeface="Trebuchet MS" pitchFamily="34" charset="0"/>
              </a:rPr>
              <a:t>Yaşama ve ölme arzusu savaş halindedir. </a:t>
            </a:r>
          </a:p>
          <a:p>
            <a:pPr marL="360363" indent="-360363" algn="just" eaLnBrk="1" hangingPunct="1">
              <a:lnSpc>
                <a:spcPct val="80000"/>
              </a:lnSpc>
            </a:pPr>
            <a:r>
              <a:rPr lang="tr-TR" sz="2400" dirty="0" smtClean="0">
                <a:latin typeface="Trebuchet MS" pitchFamily="34" charset="0"/>
              </a:rPr>
              <a:t>Yaşama acısından kurtulmaya dönük bir istek vardır, bunun yanında yaşama duyulan arzu da ön plandadır.</a:t>
            </a:r>
          </a:p>
          <a:p>
            <a:pPr marL="360363" indent="-360363" algn="just" eaLnBrk="1" hangingPunct="1">
              <a:lnSpc>
                <a:spcPct val="80000"/>
              </a:lnSpc>
            </a:pPr>
            <a:r>
              <a:rPr lang="tr-TR" sz="2400" dirty="0" smtClean="0">
                <a:latin typeface="Trebuchet MS" pitchFamily="34" charset="0"/>
              </a:rPr>
              <a:t>İntihar durumunda olan bir çok kişi aslında gerçekten de ölmeyi istemez, bu kişiler sadece hayatta mutlu değillerdir. </a:t>
            </a:r>
          </a:p>
          <a:p>
            <a:pPr marL="360363" indent="-360363" algn="just">
              <a:lnSpc>
                <a:spcPct val="80000"/>
              </a:lnSpc>
            </a:pPr>
            <a:r>
              <a:rPr lang="tr-TR" sz="2400" dirty="0" smtClean="0">
                <a:latin typeface="Trebuchet MS" pitchFamily="34" charset="0"/>
              </a:rPr>
              <a:t>Eğer destek verilirse ve yaşama arzusu artırılırsa intihar riski azaltılır.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611560" y="1340768"/>
            <a:ext cx="7924800" cy="4852988"/>
          </a:xfrm>
        </p:spPr>
        <p:txBody>
          <a:bodyPr>
            <a:normAutofit/>
          </a:bodyPr>
          <a:lstStyle/>
          <a:p>
            <a:pPr marL="609600" indent="-609600" algn="ctr" eaLnBrk="1" hangingPunct="1">
              <a:buFont typeface="Wingdings" pitchFamily="2" charset="2"/>
              <a:buNone/>
            </a:pPr>
            <a:r>
              <a:rPr lang="tr-TR" sz="2400" b="1" u="sng" dirty="0" smtClean="0">
                <a:latin typeface="Trebuchet MS" pitchFamily="34" charset="0"/>
              </a:rPr>
              <a:t>DÜŞÜNMEDEN HAREKET ETME:</a:t>
            </a:r>
          </a:p>
          <a:p>
            <a:pPr marL="609600" indent="-609600" algn="ctr" eaLnBrk="1" hangingPunct="1">
              <a:buFont typeface="Wingdings" pitchFamily="2" charset="2"/>
              <a:buNone/>
            </a:pPr>
            <a:endParaRPr lang="tr-TR" sz="2400" b="1" u="sng" dirty="0" smtClean="0">
              <a:latin typeface="Trebuchet MS" pitchFamily="34" charset="0"/>
            </a:endParaRPr>
          </a:p>
          <a:p>
            <a:pPr marL="609600" indent="-609600" algn="just" eaLnBrk="1" hangingPunct="1"/>
            <a:r>
              <a:rPr lang="tr-TR" sz="2400" dirty="0" smtClean="0">
                <a:latin typeface="Trebuchet MS" pitchFamily="34" charset="0"/>
              </a:rPr>
              <a:t>İntihar aynı zamanda düşünmeden yapılan bir harekettir. </a:t>
            </a:r>
          </a:p>
          <a:p>
            <a:pPr marL="609600" indent="-609600" algn="just" eaLnBrk="1" hangingPunct="1"/>
            <a:r>
              <a:rPr lang="tr-TR" sz="2400" dirty="0" smtClean="0">
                <a:latin typeface="Trebuchet MS" pitchFamily="34" charset="0"/>
              </a:rPr>
              <a:t>Diğer düşünmeden yapılan hareketler gibi intihar etme güdüsü de geçicidir ve birkaç dakika veya saat sürer. </a:t>
            </a:r>
          </a:p>
          <a:p>
            <a:pPr marL="609600" indent="-609600" algn="just" eaLnBrk="1" hangingPunct="1"/>
            <a:r>
              <a:rPr lang="tr-TR" sz="2400" dirty="0" smtClean="0">
                <a:latin typeface="Trebuchet MS" pitchFamily="34" charset="0"/>
              </a:rPr>
              <a:t>Genelde günlük negatif olaylarla tetiklenir. </a:t>
            </a:r>
          </a:p>
          <a:p>
            <a:pPr marL="609600" indent="-609600" algn="just" eaLnBrk="1" hangingPunct="1"/>
            <a:r>
              <a:rPr lang="tr-TR" sz="2400" dirty="0" smtClean="0">
                <a:latin typeface="Trebuchet MS" pitchFamily="34" charset="0"/>
              </a:rPr>
              <a:t>Bu</a:t>
            </a:r>
            <a:r>
              <a:rPr lang="tr-TR" sz="2400" b="1" dirty="0" smtClean="0">
                <a:latin typeface="Trebuchet MS" pitchFamily="34" charset="0"/>
              </a:rPr>
              <a:t> krizleri </a:t>
            </a:r>
            <a:r>
              <a:rPr lang="tr-TR" sz="2400" dirty="0" smtClean="0">
                <a:latin typeface="Trebuchet MS" pitchFamily="34" charset="0"/>
              </a:rPr>
              <a:t>ortadan kaldırarak intihar etme isteği azaltılabilir. </a:t>
            </a:r>
          </a:p>
          <a:p>
            <a:pPr marL="609600" indent="-609600" algn="just" eaLnBrk="1" hangingPunct="1"/>
            <a:r>
              <a:rPr lang="tr-TR" sz="2400" dirty="0" smtClean="0">
                <a:latin typeface="Trebuchet MS" pitchFamily="34" charset="0"/>
              </a:rPr>
              <a:t>Amaç ruhsal acıdan kaçıştır, ölüm değil…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42918"/>
            <a:ext cx="8229600" cy="1214446"/>
          </a:xfrm>
        </p:spPr>
        <p:txBody>
          <a:bodyPr>
            <a:normAutofit/>
          </a:bodyPr>
          <a:lstStyle/>
          <a:p>
            <a:pPr algn="ctr" eaLnBrk="1" hangingPunct="1"/>
            <a:r>
              <a:rPr lang="tr-TR" sz="2800" b="1" dirty="0" smtClean="0">
                <a:latin typeface="Comic Sans MS" pitchFamily="66" charset="0"/>
              </a:rPr>
              <a:t>TANIM</a:t>
            </a:r>
          </a:p>
        </p:txBody>
      </p:sp>
      <p:sp>
        <p:nvSpPr>
          <p:cNvPr id="4099" name="Rectangle 3"/>
          <p:cNvSpPr>
            <a:spLocks noGrp="1" noChangeArrowheads="1"/>
          </p:cNvSpPr>
          <p:nvPr>
            <p:ph type="body" idx="1"/>
          </p:nvPr>
        </p:nvSpPr>
        <p:spPr>
          <a:xfrm>
            <a:off x="611188" y="1989138"/>
            <a:ext cx="7924800" cy="3670300"/>
          </a:xfrm>
        </p:spPr>
        <p:txBody>
          <a:bodyPr>
            <a:normAutofit/>
          </a:bodyPr>
          <a:lstStyle/>
          <a:p>
            <a:pPr algn="just" eaLnBrk="1" hangingPunct="1"/>
            <a:r>
              <a:rPr lang="tr-TR" sz="2400" dirty="0" smtClean="0">
                <a:latin typeface="Trebuchet MS" pitchFamily="34" charset="0"/>
              </a:rPr>
              <a:t>İnsanlık tarihi kadar eski, evrensel bir olgu olan intihar; genel olarak kişinin bilerek ve kasıtlı olarak kendini öldürmesi olarak tanımlanır. </a:t>
            </a:r>
          </a:p>
          <a:p>
            <a:pPr algn="just" eaLnBrk="1" hangingPunct="1"/>
            <a:endParaRPr lang="tr-TR" sz="2400" dirty="0" smtClean="0">
              <a:latin typeface="Trebuchet MS" pitchFamily="34" charset="0"/>
            </a:endParaRPr>
          </a:p>
          <a:p>
            <a:pPr algn="just" eaLnBrk="1" hangingPunct="1"/>
            <a:r>
              <a:rPr lang="tr-TR" sz="2400" dirty="0" err="1" smtClean="0">
                <a:latin typeface="Trebuchet MS" pitchFamily="34" charset="0"/>
              </a:rPr>
              <a:t>Durkheim</a:t>
            </a:r>
            <a:r>
              <a:rPr lang="tr-TR" sz="2400" dirty="0" smtClean="0">
                <a:latin typeface="Trebuchet MS" pitchFamily="34" charset="0"/>
              </a:rPr>
              <a:t> (1992): Bir insanın doğuracağı sonucu bilerek, olumlu veya olumsuz bir eylemle doğrudan veya dolaylı olarak kendini ölüme sürüklemesidir.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normAutofit/>
          </a:bodyPr>
          <a:lstStyle/>
          <a:p>
            <a:pPr marL="609600" indent="-609600" algn="ctr" eaLnBrk="1" hangingPunct="1">
              <a:buFont typeface="Wingdings" pitchFamily="2" charset="2"/>
              <a:buNone/>
            </a:pPr>
            <a:r>
              <a:rPr lang="tr-TR" sz="2400" b="1" u="sng" dirty="0" smtClean="0">
                <a:latin typeface="Trebuchet MS" pitchFamily="34" charset="0"/>
              </a:rPr>
              <a:t>KATILIK:</a:t>
            </a:r>
            <a:r>
              <a:rPr lang="tr-TR" sz="2400" u="sng" dirty="0" smtClean="0">
                <a:latin typeface="Trebuchet MS" pitchFamily="34" charset="0"/>
              </a:rPr>
              <a:t> </a:t>
            </a:r>
          </a:p>
          <a:p>
            <a:pPr marL="609600" indent="-609600" algn="ctr" eaLnBrk="1" hangingPunct="1">
              <a:buFont typeface="Wingdings" pitchFamily="2" charset="2"/>
              <a:buNone/>
            </a:pPr>
            <a:endParaRPr lang="tr-TR" sz="2400" u="sng" dirty="0" smtClean="0">
              <a:latin typeface="Trebuchet MS" pitchFamily="34" charset="0"/>
            </a:endParaRPr>
          </a:p>
          <a:p>
            <a:pPr marL="609600" indent="-609600" algn="just" eaLnBrk="1" hangingPunct="1"/>
            <a:r>
              <a:rPr lang="tr-TR" sz="2400" dirty="0" smtClean="0">
                <a:latin typeface="Trebuchet MS" pitchFamily="34" charset="0"/>
              </a:rPr>
              <a:t>İnsanlar intihar etme durumunda olduklarında, düşünceleri hisleri ve hareketleri kısıtlanmıştır. </a:t>
            </a:r>
          </a:p>
          <a:p>
            <a:pPr marL="609600" indent="-609600" algn="just" eaLnBrk="1" hangingPunct="1"/>
            <a:r>
              <a:rPr lang="tr-TR" sz="2400" dirty="0" smtClean="0">
                <a:latin typeface="Trebuchet MS" pitchFamily="34" charset="0"/>
              </a:rPr>
              <a:t>Devamlı intihar hakkında düşünürler ve sorunun diğer yönlerini algılayamazlar, kesin bir düşünüş şekilleri vardır.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5720" y="642918"/>
            <a:ext cx="8858280" cy="1128732"/>
          </a:xfrm>
        </p:spPr>
        <p:txBody>
          <a:bodyPr>
            <a:noAutofit/>
          </a:bodyPr>
          <a:lstStyle/>
          <a:p>
            <a:pPr algn="ctr" eaLnBrk="1" hangingPunct="1"/>
            <a:r>
              <a:rPr lang="tr-TR" sz="2800" dirty="0" smtClean="0"/>
              <a:t>İntihar durumunda olan kişilerin hisleri ve düşünceleri </a:t>
            </a:r>
            <a:br>
              <a:rPr lang="tr-TR" sz="2800" dirty="0" smtClean="0"/>
            </a:br>
            <a:r>
              <a:rPr lang="tr-TR" sz="2800" dirty="0" smtClean="0"/>
              <a:t>dünya çapında aynı olma eğilimindedir. </a:t>
            </a:r>
          </a:p>
        </p:txBody>
      </p:sp>
      <p:graphicFrame>
        <p:nvGraphicFramePr>
          <p:cNvPr id="23585" name="Group 33"/>
          <p:cNvGraphicFramePr>
            <a:graphicFrameLocks noGrp="1"/>
          </p:cNvGraphicFramePr>
          <p:nvPr>
            <p:ph idx="1"/>
          </p:nvPr>
        </p:nvGraphicFramePr>
        <p:xfrm>
          <a:off x="500034" y="2857496"/>
          <a:ext cx="7993062" cy="3401568"/>
        </p:xfrm>
        <a:graphic>
          <a:graphicData uri="http://schemas.openxmlformats.org/drawingml/2006/table">
            <a:tbl>
              <a:tblPr/>
              <a:tblGrid>
                <a:gridCol w="3433762"/>
                <a:gridCol w="4559300"/>
              </a:tblGrid>
              <a:tr h="420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0" i="0" u="none" strike="noStrike" cap="none" normalizeH="0" baseline="0" dirty="0" smtClean="0">
                          <a:ln>
                            <a:noFill/>
                          </a:ln>
                          <a:solidFill>
                            <a:schemeClr val="tx1"/>
                          </a:solidFill>
                          <a:effectLst/>
                          <a:latin typeface="Trebuchet MS" pitchFamily="34" charset="0"/>
                        </a:rPr>
                        <a:t>Hisler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tr-TR" sz="2400" b="0" i="0" u="none" strike="noStrike" cap="none" normalizeH="0" baseline="0" dirty="0" smtClean="0">
                          <a:ln>
                            <a:noFill/>
                          </a:ln>
                          <a:solidFill>
                            <a:schemeClr val="tx1"/>
                          </a:solidFill>
                          <a:effectLst/>
                          <a:latin typeface="Trebuchet MS" pitchFamily="34" charset="0"/>
                        </a:rPr>
                        <a:t>Düşünceler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Üzgün,depresyonda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Yalnızlık</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Acizlik</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Umutsuzluk</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Değersizlik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Ölmüş olmayı isterdim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Hiçbir şey yapamıyorum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Daha fazla katlanamıyorum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Ben bir kaybedici ve bir yüküm</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Char char="l"/>
                        <a:tabLst/>
                      </a:pPr>
                      <a:r>
                        <a:rPr kumimoji="0" lang="tr-TR" sz="2400" b="0" i="0" u="none" strike="noStrike" cap="none" normalizeH="0" baseline="0" dirty="0" smtClean="0">
                          <a:ln>
                            <a:noFill/>
                          </a:ln>
                          <a:solidFill>
                            <a:schemeClr val="tx1"/>
                          </a:solidFill>
                          <a:effectLst/>
                          <a:latin typeface="Trebuchet MS" pitchFamily="34" charset="0"/>
                        </a:rPr>
                        <a:t>İnsanlar bensiz daha mutlu olurlardı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571480"/>
            <a:ext cx="8715436" cy="1628764"/>
          </a:xfrm>
        </p:spPr>
        <p:txBody>
          <a:bodyPr/>
          <a:lstStyle/>
          <a:p>
            <a:pPr algn="ctr"/>
            <a:r>
              <a:rPr lang="tr-TR" dirty="0" smtClean="0"/>
              <a:t>İntihar Riskinin Değerlendirilmesi</a:t>
            </a:r>
            <a:endParaRPr lang="tr-TR" dirty="0"/>
          </a:p>
        </p:txBody>
      </p:sp>
      <p:sp>
        <p:nvSpPr>
          <p:cNvPr id="5" name="4 Dikdörtgen"/>
          <p:cNvSpPr/>
          <p:nvPr/>
        </p:nvSpPr>
        <p:spPr>
          <a:xfrm>
            <a:off x="0" y="2143116"/>
            <a:ext cx="8572528" cy="2308324"/>
          </a:xfrm>
          <a:prstGeom prst="rect">
            <a:avLst/>
          </a:prstGeom>
        </p:spPr>
        <p:txBody>
          <a:bodyPr wrap="square">
            <a:spAutoFit/>
          </a:bodyPr>
          <a:lstStyle/>
          <a:p>
            <a:pPr marL="449263" indent="-449263" algn="just"/>
            <a:r>
              <a:rPr lang="tr-TR" dirty="0" smtClean="0">
                <a:latin typeface="Trebuchet MS" pitchFamily="34" charset="0"/>
              </a:rPr>
              <a:t>       </a:t>
            </a:r>
            <a:r>
              <a:rPr lang="tr-TR" sz="2400" dirty="0" smtClean="0">
                <a:latin typeface="Trebuchet MS" pitchFamily="34" charset="0"/>
              </a:rPr>
              <a:t>Kişinin intihar düşünceleri olup olmadığını tespit etmenin   en iyi yolu onlara    sormaktır. </a:t>
            </a:r>
          </a:p>
          <a:p>
            <a:pPr algn="just"/>
            <a:r>
              <a:rPr lang="tr-TR" sz="2400" dirty="0" smtClean="0">
                <a:latin typeface="Trebuchet MS" pitchFamily="34" charset="0"/>
              </a:rPr>
              <a:t>	</a:t>
            </a:r>
          </a:p>
          <a:p>
            <a:pPr algn="just"/>
            <a:endParaRPr lang="tr-TR" sz="2400" dirty="0" smtClean="0">
              <a:latin typeface="Trebuchet MS" pitchFamily="34" charset="0"/>
            </a:endParaRPr>
          </a:p>
          <a:p>
            <a:pPr marL="539750" indent="-90488" algn="just">
              <a:tabLst>
                <a:tab pos="449263" algn="l"/>
              </a:tabLst>
            </a:pPr>
            <a:r>
              <a:rPr lang="tr-TR" sz="2400" dirty="0" smtClean="0">
                <a:latin typeface="Trebuchet MS" pitchFamily="34" charset="0"/>
              </a:rPr>
              <a:t> </a:t>
            </a:r>
            <a:r>
              <a:rPr lang="tr-TR" sz="2400" b="1" dirty="0" smtClean="0">
                <a:latin typeface="Trebuchet MS" pitchFamily="34" charset="0"/>
              </a:rPr>
              <a:t>Genel düşüncenin aksine, intihar hakkında konuşmak intihar düşüncesini beslemez.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İntihar Riski Altındaki Öğrenciler Nasıl Belirlenir? </a:t>
            </a:r>
            <a:endParaRPr lang="tr-TR" sz="2800" b="1" dirty="0">
              <a:latin typeface="Comic Sans MS" pitchFamily="66" charset="0"/>
            </a:endParaRPr>
          </a:p>
        </p:txBody>
      </p:sp>
      <p:sp>
        <p:nvSpPr>
          <p:cNvPr id="3" name="2 İçerik Yer Tutucusu"/>
          <p:cNvSpPr>
            <a:spLocks noGrp="1"/>
          </p:cNvSpPr>
          <p:nvPr>
            <p:ph idx="1"/>
          </p:nvPr>
        </p:nvSpPr>
        <p:spPr/>
        <p:txBody>
          <a:bodyPr>
            <a:normAutofit lnSpcReduction="10000"/>
          </a:bodyPr>
          <a:lstStyle/>
          <a:p>
            <a:pPr marL="450850" indent="-430213" algn="just"/>
            <a:r>
              <a:rPr lang="tr-TR" sz="2400" dirty="0" smtClean="0">
                <a:latin typeface="Trebuchet MS" pitchFamily="34" charset="0"/>
              </a:rPr>
              <a:t>Okula devam ya da davranışlarını etkileyen herhangi bir ani ve dramatik bir değişiklik ciddiye alınmalıdır. Örneğin;</a:t>
            </a:r>
          </a:p>
          <a:p>
            <a:pPr algn="just"/>
            <a:r>
              <a:rPr lang="tr-TR" sz="2400" dirty="0" smtClean="0">
                <a:latin typeface="Trebuchet MS" pitchFamily="34" charset="0"/>
              </a:rPr>
              <a:t> Her zamanki aktivitelere ilgi gösterilmemesi</a:t>
            </a:r>
          </a:p>
          <a:p>
            <a:pPr algn="just"/>
            <a:r>
              <a:rPr lang="tr-TR" sz="2400" dirty="0" smtClean="0">
                <a:latin typeface="Trebuchet MS" pitchFamily="34" charset="0"/>
              </a:rPr>
              <a:t> Notlarda düşüş</a:t>
            </a:r>
          </a:p>
          <a:p>
            <a:pPr algn="just"/>
            <a:r>
              <a:rPr lang="tr-TR" sz="2400" dirty="0" smtClean="0">
                <a:latin typeface="Trebuchet MS" pitchFamily="34" charset="0"/>
              </a:rPr>
              <a:t> Eforda azalma</a:t>
            </a:r>
          </a:p>
          <a:p>
            <a:pPr algn="just"/>
            <a:r>
              <a:rPr lang="tr-TR" sz="2400" dirty="0" smtClean="0">
                <a:latin typeface="Trebuchet MS" pitchFamily="34" charset="0"/>
              </a:rPr>
              <a:t> Açıklanamayan okula gelmeme </a:t>
            </a:r>
          </a:p>
          <a:p>
            <a:pPr algn="just"/>
            <a:r>
              <a:rPr lang="tr-TR" sz="2400" dirty="0" smtClean="0">
                <a:latin typeface="Trebuchet MS" pitchFamily="34" charset="0"/>
              </a:rPr>
              <a:t> Aşırı sigara alkol, uyuşturucu kullanımı </a:t>
            </a:r>
          </a:p>
          <a:p>
            <a:pPr algn="just"/>
            <a:r>
              <a:rPr lang="tr-TR" sz="2400" dirty="0" smtClean="0">
                <a:latin typeface="Trebuchet MS" pitchFamily="34" charset="0"/>
              </a:rPr>
              <a:t> Öğrenci şiddetine neden olaylar </a:t>
            </a:r>
          </a:p>
          <a:p>
            <a:pPr algn="just">
              <a:buNone/>
            </a:pPr>
            <a:r>
              <a:rPr lang="tr-TR" sz="2400" dirty="0" smtClean="0">
                <a:latin typeface="Trebuchet MS" pitchFamily="34" charset="0"/>
              </a:rPr>
              <a:t>   </a:t>
            </a:r>
          </a:p>
          <a:p>
            <a:pPr algn="just">
              <a:buNone/>
            </a:pPr>
            <a:r>
              <a:rPr lang="tr-TR" sz="2400" dirty="0" smtClean="0">
                <a:latin typeface="Trebuchet MS" pitchFamily="34" charset="0"/>
              </a:rPr>
              <a:t>   Bunlar ciddi bir sıkıntı/stres olduğuna işaret eder.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2800" b="1" dirty="0" smtClean="0">
                <a:latin typeface="Comic Sans MS" pitchFamily="66" charset="0"/>
              </a:rPr>
              <a:t>İntihar Eğilimi Olan Öğrenciler ile Nasıl İlgilenilebilir? (Genel Önleme: Bir İntihar Eylemi Gerçekleştirilmeden Önce)</a:t>
            </a:r>
            <a:endParaRPr lang="tr-TR" sz="2800" b="1" dirty="0">
              <a:latin typeface="Comic Sans MS" pitchFamily="66" charset="0"/>
            </a:endParaRPr>
          </a:p>
        </p:txBody>
      </p:sp>
      <p:sp>
        <p:nvSpPr>
          <p:cNvPr id="3" name="2 İçerik Yer Tutucusu"/>
          <p:cNvSpPr>
            <a:spLocks noGrp="1"/>
          </p:cNvSpPr>
          <p:nvPr>
            <p:ph idx="1"/>
          </p:nvPr>
        </p:nvSpPr>
        <p:spPr/>
        <p:txBody>
          <a:bodyPr>
            <a:normAutofit lnSpcReduction="10000"/>
          </a:bodyPr>
          <a:lstStyle/>
          <a:p>
            <a:pPr marL="90488" indent="19050" algn="just">
              <a:buNone/>
            </a:pPr>
            <a:r>
              <a:rPr lang="tr-TR" sz="2400" b="1" dirty="0" smtClean="0">
                <a:latin typeface="Trebuchet MS" pitchFamily="34" charset="0"/>
              </a:rPr>
              <a:t>Okuldaki öğretmen ve personellerin ruh sağlığının güçlendirilmesi: </a:t>
            </a:r>
          </a:p>
          <a:p>
            <a:pPr algn="just"/>
            <a:r>
              <a:rPr lang="tr-TR" sz="2400" dirty="0" smtClean="0">
                <a:latin typeface="Trebuchet MS" pitchFamily="34" charset="0"/>
              </a:rPr>
              <a:t>Personelin iyi oluş hali ve dengelerinin güvence altına alınması önemlidir. Bazı kişiler için iş yeri reddedici, agresif olabilir. Kişilerin olası ruhsal hastalıklar hakkında bilgilenmeye; öğrenci ve çalışma arkadaşlarına uygun tepkilerde bulunabilecekleri önerilere ihtiyaç vardır.</a:t>
            </a:r>
          </a:p>
          <a:p>
            <a:pPr algn="just"/>
            <a:endParaRPr lang="tr-TR" sz="2400" dirty="0">
              <a:latin typeface="Trebuchet MS" pitchFamily="34" charset="0"/>
            </a:endParaRPr>
          </a:p>
          <a:p>
            <a:pPr algn="just"/>
            <a:r>
              <a:rPr lang="tr-TR" sz="2400" dirty="0" smtClean="0">
                <a:latin typeface="Trebuchet MS" pitchFamily="34" charset="0"/>
              </a:rPr>
              <a:t>Öğrencilere intihar açık bir şekilde </a:t>
            </a:r>
            <a:r>
              <a:rPr lang="tr-TR" sz="2400" b="1" dirty="0" smtClean="0">
                <a:latin typeface="Trebuchet MS" pitchFamily="34" charset="0"/>
              </a:rPr>
              <a:t>anlatılmamalıdır. </a:t>
            </a:r>
            <a:r>
              <a:rPr lang="tr-TR" sz="2400" dirty="0" smtClean="0">
                <a:latin typeface="Trebuchet MS" pitchFamily="34" charset="0"/>
              </a:rPr>
              <a:t>Bunun yerine intiharla ilişkili konular pozitif bir ruh sağlığı yaklaşımı ile ele alınmalıdır. </a:t>
            </a:r>
            <a:endParaRPr lang="tr-TR" sz="2400" b="1" dirty="0" smtClean="0">
              <a:latin typeface="Trebuchet MS" pitchFamily="34" charset="0"/>
            </a:endParaRPr>
          </a:p>
          <a:p>
            <a:pPr algn="just">
              <a:buNone/>
            </a:pPr>
            <a:endParaRPr lang="tr-TR"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İntihar Eğilimi Olan Öğrenciler ile Nasıl İlgilenilebilir? (Genel Önleme)</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buNone/>
            </a:pPr>
            <a:r>
              <a:rPr lang="tr-TR" sz="2400" b="1" dirty="0" smtClean="0">
                <a:latin typeface="Trebuchet MS" pitchFamily="34" charset="0"/>
              </a:rPr>
              <a:t>Öğrencilerde kendine güvenin artırılması: </a:t>
            </a:r>
          </a:p>
          <a:p>
            <a:pPr algn="just"/>
            <a:r>
              <a:rPr lang="tr-TR" sz="2400" dirty="0" smtClean="0">
                <a:latin typeface="Trebuchet MS" pitchFamily="34" charset="0"/>
              </a:rPr>
              <a:t>Gençlerde pozitif yaşam deneyimlerinin vurgulanması gençlerin ileriye dönük kendine güvenli olmalarını sağlar. </a:t>
            </a:r>
          </a:p>
          <a:p>
            <a:pPr marL="360363" indent="-250825" algn="just"/>
            <a:r>
              <a:rPr lang="tr-TR" sz="2400" dirty="0" smtClean="0">
                <a:latin typeface="Trebuchet MS" pitchFamily="34" charset="0"/>
              </a:rPr>
              <a:t>Daha fazlasını ve daha iyisini yapmaları için baskı   yapılmaması</a:t>
            </a:r>
          </a:p>
          <a:p>
            <a:pPr algn="just"/>
            <a:r>
              <a:rPr lang="tr-TR" sz="2400" dirty="0" smtClean="0">
                <a:latin typeface="Trebuchet MS" pitchFamily="34" charset="0"/>
              </a:rPr>
              <a:t>Sevildiğini hissettirmek</a:t>
            </a:r>
          </a:p>
          <a:p>
            <a:pPr algn="just"/>
            <a:r>
              <a:rPr lang="tr-TR" sz="2400" dirty="0" smtClean="0">
                <a:latin typeface="Trebuchet MS" pitchFamily="34" charset="0"/>
              </a:rPr>
              <a:t>Duyguların ifade edilmesinin desteklenmesi  </a:t>
            </a:r>
          </a:p>
          <a:p>
            <a:pPr algn="just">
              <a:buNone/>
            </a:pPr>
            <a:endParaRPr lang="tr-TR"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İntihar Eğilimi Olan Öğrenciler ile Nasıl İlgilenilebilir? (Genel Önleme)</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buNone/>
            </a:pPr>
            <a:r>
              <a:rPr lang="tr-TR" sz="2400" b="1" dirty="0" smtClean="0">
                <a:latin typeface="Trebuchet MS" pitchFamily="34" charset="0"/>
              </a:rPr>
              <a:t>Okulda şiddetin önlenmesi: </a:t>
            </a:r>
          </a:p>
          <a:p>
            <a:r>
              <a:rPr lang="tr-TR" sz="2400" dirty="0" smtClean="0">
                <a:latin typeface="Trebuchet MS" pitchFamily="34" charset="0"/>
              </a:rPr>
              <a:t>Hoşgörülü ve güvenli bir ortamın oluşturulması için okul binalarında ve çevresinde şiddetin önlenmesi için gerekli beceriler öğretilmelidir.  </a:t>
            </a:r>
          </a:p>
          <a:p>
            <a:pPr>
              <a:buNone/>
            </a:pPr>
            <a:endParaRPr lang="tr-TR"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2800" b="1" dirty="0" smtClean="0">
                <a:latin typeface="Comic Sans MS" pitchFamily="66" charset="0"/>
              </a:rPr>
              <a:t>İntihar Eğilimi Olan Öğrenciler ile Nasıl İlgilenilebilir? (Müdahale: Bir İntihar Riski Belirlendiğinde) </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buNone/>
            </a:pPr>
            <a:r>
              <a:rPr lang="tr-TR" sz="2400" b="1" dirty="0" smtClean="0">
                <a:latin typeface="Trebuchet MS" pitchFamily="34" charset="0"/>
              </a:rPr>
              <a:t>İletişim: </a:t>
            </a:r>
          </a:p>
          <a:p>
            <a:pPr algn="just"/>
            <a:r>
              <a:rPr lang="tr-TR" sz="2400" dirty="0" smtClean="0">
                <a:latin typeface="Trebuchet MS" pitchFamily="34" charset="0"/>
              </a:rPr>
              <a:t>İletişimin kopması sessizlik ve artan gerilime neden olur. İntihara ilişkin düşünceler tartışılmalıdır. İletişim kurmaktan çekinilmemelidir. </a:t>
            </a:r>
          </a:p>
          <a:p>
            <a:pPr algn="just"/>
            <a:r>
              <a:rPr lang="tr-TR" sz="2400" dirty="0" smtClean="0">
                <a:latin typeface="Trebuchet MS" pitchFamily="34" charset="0"/>
              </a:rPr>
              <a:t>İntihara ilişkin düşüncelerin tartışılması intihara neden olmaz. Tartışılmaması sessizlik ve diyalog eksikliği olarak karşımıza çıkar. </a:t>
            </a:r>
          </a:p>
          <a:p>
            <a:pPr algn="just">
              <a:buNone/>
            </a:pPr>
            <a:endParaRPr lang="tr-TR" sz="2400" dirty="0" smtClean="0">
              <a:latin typeface="Trebuchet MS" pitchFamily="34" charset="0"/>
            </a:endParaRPr>
          </a:p>
          <a:p>
            <a:pPr algn="just">
              <a:buNone/>
            </a:pPr>
            <a:endParaRPr lang="tr-TR"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İntihar Eğilimi Olan Öğrenciler ile Nasıl İlgilenilebilir? (Müdahale) </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buNone/>
            </a:pPr>
            <a:r>
              <a:rPr lang="tr-TR" sz="2400" b="1" dirty="0" smtClean="0">
                <a:latin typeface="Trebuchet MS" pitchFamily="34" charset="0"/>
              </a:rPr>
              <a:t>Açık zıt hisler: </a:t>
            </a:r>
          </a:p>
          <a:p>
            <a:pPr marL="269875" indent="-160338" algn="just"/>
            <a:r>
              <a:rPr lang="tr-TR" sz="2400" dirty="0" smtClean="0">
                <a:latin typeface="Trebuchet MS" pitchFamily="34" charset="0"/>
              </a:rPr>
              <a:t>Bir kişinin intihar konusunda çocuk/yetişkinle iletişim kurması bu kişinin duygusal sorunlarını su yüzüne çıkarabilir. Bu sorunlara okul personelinde daha sık rastlayabiliriz. Bu durum öğrenciye yardım etmek istemek ve aynı zamanda yapamama nedeniyle yardım edememek iletişim kurulamamasına neden olur.</a:t>
            </a:r>
          </a:p>
          <a:p>
            <a:pPr marL="269875" indent="-160338" algn="just"/>
            <a:endParaRPr lang="tr-TR" sz="2400" dirty="0" smtClean="0">
              <a:latin typeface="Trebuchet MS" pitchFamily="34" charset="0"/>
            </a:endParaRPr>
          </a:p>
          <a:p>
            <a:pPr marL="269875" indent="-160338" algn="just"/>
            <a:endParaRPr lang="tr-TR"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İntihar Eğilimi Olan Öğrenciler ile Nasıl İlgilenilebilir? (Müdahale) </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buNone/>
            </a:pPr>
            <a:r>
              <a:rPr lang="tr-TR" sz="2400" b="1" dirty="0" smtClean="0">
                <a:latin typeface="Trebuchet MS" pitchFamily="34" charset="0"/>
              </a:rPr>
              <a:t>Okul personelinin becerilerinin geliştirilmesi: </a:t>
            </a:r>
          </a:p>
          <a:p>
            <a:pPr algn="just"/>
            <a:r>
              <a:rPr lang="tr-TR" sz="2400" dirty="0" smtClean="0">
                <a:latin typeface="Trebuchet MS" pitchFamily="34" charset="0"/>
              </a:rPr>
              <a:t>Kendi aralarında ve öğrencileri ile yaşam ve ölüm konuları hakkında konuşma kapasitelerinin artırılması, stres, depresyon, intihar riski gibi konularda bilgi sahibi olabilme intiharı önlemenin önemli bir aracıdır.  </a:t>
            </a:r>
          </a:p>
          <a:p>
            <a:pPr algn="just">
              <a:buNone/>
            </a:pPr>
            <a:endParaRPr lang="tr-TR"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lgn="ctr" eaLnBrk="1" hangingPunct="1"/>
            <a:r>
              <a:rPr lang="tr-TR" sz="2800" b="1" dirty="0" smtClean="0">
                <a:latin typeface="Comic Sans MS" pitchFamily="66" charset="0"/>
              </a:rPr>
              <a:t>İNTİHARIN EPİDEMİYOLOJİSİ</a:t>
            </a:r>
          </a:p>
        </p:txBody>
      </p:sp>
      <p:sp>
        <p:nvSpPr>
          <p:cNvPr id="6147" name="Rectangle 3"/>
          <p:cNvSpPr>
            <a:spLocks noGrp="1" noChangeArrowheads="1"/>
          </p:cNvSpPr>
          <p:nvPr>
            <p:ph type="body" idx="1"/>
          </p:nvPr>
        </p:nvSpPr>
        <p:spPr>
          <a:xfrm>
            <a:off x="609600" y="2133600"/>
            <a:ext cx="7924800" cy="4031704"/>
          </a:xfrm>
        </p:spPr>
        <p:txBody>
          <a:bodyPr>
            <a:normAutofit/>
          </a:bodyPr>
          <a:lstStyle/>
          <a:p>
            <a:pPr algn="just" eaLnBrk="1" hangingPunct="1"/>
            <a:r>
              <a:rPr lang="tr-TR" sz="2400" dirty="0" smtClean="0">
                <a:latin typeface="Trebuchet MS" pitchFamily="34" charset="0"/>
              </a:rPr>
              <a:t>Trafik kazalarından sonra özellikle gençlerde başta gelen ölüm sebeplerinden biri olarak dikkat çeken intiharın, ortalama ömürdeki artış nedeniyle yaşlılarda da giderek artış gösterdiği izlenmektedir.  </a:t>
            </a:r>
          </a:p>
          <a:p>
            <a:pPr marL="109728" indent="0" algn="just" eaLnBrk="1" hangingPunct="1">
              <a:buNone/>
            </a:pPr>
            <a:endParaRPr lang="tr-TR" sz="2400" dirty="0" smtClean="0">
              <a:latin typeface="Trebuchet MS" pitchFamily="34" charset="0"/>
            </a:endParaRPr>
          </a:p>
          <a:p>
            <a:pPr marL="109728" indent="0" algn="just" eaLnBrk="1" hangingPunct="1">
              <a:buNone/>
            </a:pPr>
            <a:endParaRPr lang="tr-TR" sz="2400" dirty="0" smtClean="0">
              <a:latin typeface="Trebuchet MS" pitchFamily="34" charset="0"/>
            </a:endParaRPr>
          </a:p>
          <a:p>
            <a:pPr algn="just" eaLnBrk="1" hangingPunct="1"/>
            <a:r>
              <a:rPr lang="tr-TR" sz="2400" dirty="0">
                <a:latin typeface="Trebuchet MS" pitchFamily="34" charset="0"/>
              </a:rPr>
              <a:t> </a:t>
            </a:r>
            <a:r>
              <a:rPr lang="tr-TR" sz="2400" dirty="0" smtClean="0">
                <a:latin typeface="Trebuchet MS" pitchFamily="34" charset="0"/>
              </a:rPr>
              <a:t>2008 yılında yapılan analizlere göre; intihar ile ölenlerin sayısı trafik kazasında ölenlerden daha fazla!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İntihar Eğilimi Olan Öğrenciler ile Nasıl İlgilenilebilir? (Müdahale) </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buNone/>
            </a:pPr>
            <a:r>
              <a:rPr lang="tr-TR" sz="2400" b="1" dirty="0" smtClean="0">
                <a:latin typeface="Trebuchet MS" pitchFamily="34" charset="0"/>
              </a:rPr>
              <a:t>Profesyonellere sevk etme: </a:t>
            </a:r>
          </a:p>
          <a:p>
            <a:pPr algn="just"/>
            <a:r>
              <a:rPr lang="tr-TR" sz="2400" dirty="0" smtClean="0">
                <a:latin typeface="Trebuchet MS" pitchFamily="34" charset="0"/>
              </a:rPr>
              <a:t>Hızlı ve kararlı müdahale yaşam kurtarabilir</a:t>
            </a:r>
            <a:r>
              <a:rPr lang="tr-TR" sz="2400" dirty="0">
                <a:latin typeface="Trebuchet MS" pitchFamily="34" charset="0"/>
              </a:rPr>
              <a:t> </a:t>
            </a:r>
            <a:r>
              <a:rPr lang="tr-TR" sz="2400" dirty="0" smtClean="0">
                <a:latin typeface="Trebuchet MS" pitchFamily="34" charset="0"/>
              </a:rPr>
              <a:t>(Pratisyen hekim, çocuk psikiyatristi, acil..)   </a:t>
            </a:r>
          </a:p>
          <a:p>
            <a:pPr algn="just"/>
            <a:r>
              <a:rPr lang="tr-TR" sz="2400" dirty="0" smtClean="0">
                <a:latin typeface="Trebuchet MS" pitchFamily="34" charset="0"/>
              </a:rPr>
              <a:t>Sağlık hizmetlerinin yaklaşılabilir olduğu ve damgalayıcı olmadığı özellikle vurgulanmalıdır.  </a:t>
            </a:r>
          </a:p>
          <a:p>
            <a:pPr algn="just">
              <a:buNone/>
            </a:pPr>
            <a:endParaRPr lang="tr-TR"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İntihar Eğilimi Olan Öğrenciler ile Nasıl İlgilenilebilir? (Müdahale) </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marL="365125" indent="-365125" algn="just">
              <a:buNone/>
            </a:pPr>
            <a:r>
              <a:rPr lang="tr-TR" sz="2400" b="1" dirty="0" smtClean="0">
                <a:latin typeface="Trebuchet MS" pitchFamily="34" charset="0"/>
              </a:rPr>
              <a:t> İntihar araçlarının kişiden uzaklaştırılması: </a:t>
            </a:r>
          </a:p>
          <a:p>
            <a:pPr marL="90488" indent="19050" algn="just"/>
            <a:r>
              <a:rPr lang="tr-TR" sz="2400" dirty="0" smtClean="0">
                <a:latin typeface="Trebuchet MS" pitchFamily="34" charset="0"/>
              </a:rPr>
              <a:t> Tehlikeli ilaç, silah, patlayıcı, bıçak, böcek ilaçlarının gözetim altında bulundurulması son derece önemlidir.</a:t>
            </a:r>
          </a:p>
          <a:p>
            <a:pPr marL="90488" indent="19050" algn="just"/>
            <a:endParaRPr lang="tr-TR" sz="2400" dirty="0">
              <a:latin typeface="Trebuchet MS" pitchFamily="34" charset="0"/>
            </a:endParaRPr>
          </a:p>
          <a:p>
            <a:pPr marL="90488" indent="19050" algn="just"/>
            <a:r>
              <a:rPr lang="tr-TR" sz="2400" dirty="0" smtClean="0">
                <a:latin typeface="Trebuchet MS" pitchFamily="34" charset="0"/>
              </a:rPr>
              <a:t>Uzun dönemde intiharı önlemek için yetersiz bir tedbir olup aynı zamanda psikolojik destek verilmelidir.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İntihar Eğilimi Olan Öğrenciler ile Nasıl İlgilenilebilir? (Müdahale) </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marL="90488" indent="19050" algn="just">
              <a:buNone/>
            </a:pPr>
            <a:r>
              <a:rPr lang="tr-TR" sz="2400" b="1" dirty="0" smtClean="0">
                <a:latin typeface="Trebuchet MS" pitchFamily="34" charset="0"/>
              </a:rPr>
              <a:t>İntihar girişimi söz konusu olduğunda okul personeline ve arkadaşlara haber verilmesi: </a:t>
            </a:r>
          </a:p>
          <a:p>
            <a:pPr marL="433388" indent="-342900" algn="just"/>
            <a:r>
              <a:rPr lang="tr-TR" sz="2400" dirty="0" smtClean="0">
                <a:latin typeface="Trebuchet MS" pitchFamily="34" charset="0"/>
              </a:rPr>
              <a:t>Okulda intihar durumunda öğrenci ve ailelerin ne şekilde bilgilendirileceği konusunda acil durum planı belirlenmelidir. </a:t>
            </a:r>
          </a:p>
          <a:p>
            <a:pPr marL="433388" indent="-342900" algn="just"/>
            <a:endParaRPr lang="tr-TR" sz="2400" b="1" dirty="0" smtClean="0">
              <a:latin typeface="Trebuchet MS" pitchFamily="34" charset="0"/>
            </a:endParaRPr>
          </a:p>
          <a:p>
            <a:pPr marL="450850" indent="-358775" algn="just"/>
            <a:r>
              <a:rPr lang="tr-TR" sz="2400" dirty="0" smtClean="0">
                <a:latin typeface="Trebuchet MS" pitchFamily="34" charset="0"/>
              </a:rPr>
              <a:t>Bulaşma etkisine dikkat edilmelidir.  Bir intihar serisi       sadece birbirlerini tanıyan kişileri içermeyebilir.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Krize Müdahale Yaklaşımı Kapsamında; </a:t>
            </a:r>
            <a:endParaRPr lang="tr-TR" dirty="0"/>
          </a:p>
        </p:txBody>
      </p:sp>
      <p:sp>
        <p:nvSpPr>
          <p:cNvPr id="3" name="İçerik Yer Tutucusu 2"/>
          <p:cNvSpPr>
            <a:spLocks noGrp="1"/>
          </p:cNvSpPr>
          <p:nvPr>
            <p:ph idx="1"/>
          </p:nvPr>
        </p:nvSpPr>
        <p:spPr/>
        <p:txBody>
          <a:bodyPr/>
          <a:lstStyle/>
          <a:p>
            <a:pPr algn="just"/>
            <a:r>
              <a:rPr lang="tr-TR" dirty="0" smtClean="0">
                <a:latin typeface="Trebuchet MS" panose="020B0603020202020204" pitchFamily="34" charset="0"/>
              </a:rPr>
              <a:t> </a:t>
            </a:r>
            <a:r>
              <a:rPr lang="tr-TR" b="1" dirty="0" smtClean="0">
                <a:latin typeface="Trebuchet MS" panose="020B0603020202020204" pitchFamily="34" charset="0"/>
              </a:rPr>
              <a:t>Düşük Risk; </a:t>
            </a:r>
            <a:r>
              <a:rPr lang="tr-TR" dirty="0" smtClean="0">
                <a:latin typeface="Trebuchet MS" panose="020B0603020202020204" pitchFamily="34" charset="0"/>
              </a:rPr>
              <a:t>İrtibatta kalınmalı. Bana her gün on dakika uğra…</a:t>
            </a:r>
          </a:p>
          <a:p>
            <a:pPr algn="just"/>
            <a:r>
              <a:rPr lang="tr-TR" dirty="0">
                <a:latin typeface="Trebuchet MS" panose="020B0603020202020204" pitchFamily="34" charset="0"/>
              </a:rPr>
              <a:t> </a:t>
            </a:r>
            <a:r>
              <a:rPr lang="tr-TR" b="1" dirty="0" smtClean="0">
                <a:latin typeface="Trebuchet MS" panose="020B0603020202020204" pitchFamily="34" charset="0"/>
              </a:rPr>
              <a:t>Orta Risk; </a:t>
            </a:r>
            <a:r>
              <a:rPr lang="tr-TR" dirty="0" smtClean="0">
                <a:latin typeface="Trebuchet MS" panose="020B0603020202020204" pitchFamily="34" charset="0"/>
              </a:rPr>
              <a:t>Düşünüp plan yapmış olabilir. Yine de burada olmasının önemi vurgulanmalı. Anlaşma yapılabilir: Kendine bir şans ver, birkaç görüşme yapalım.</a:t>
            </a:r>
          </a:p>
          <a:p>
            <a:pPr algn="just"/>
            <a:r>
              <a:rPr lang="tr-TR" dirty="0">
                <a:latin typeface="Trebuchet MS" panose="020B0603020202020204" pitchFamily="34" charset="0"/>
              </a:rPr>
              <a:t> </a:t>
            </a:r>
            <a:r>
              <a:rPr lang="tr-TR" b="1" dirty="0" smtClean="0">
                <a:latin typeface="Trebuchet MS" panose="020B0603020202020204" pitchFamily="34" charset="0"/>
              </a:rPr>
              <a:t>Yüksek Risk;</a:t>
            </a:r>
            <a:r>
              <a:rPr lang="tr-TR" dirty="0" smtClean="0">
                <a:latin typeface="Trebuchet MS" panose="020B0603020202020204" pitchFamily="34" charset="0"/>
              </a:rPr>
              <a:t> Hemen yakınını arayarak hastaneye yönlendirme yapılmalı,  yalnız bırakılmamalı. </a:t>
            </a:r>
            <a:endParaRPr lang="tr-TR" dirty="0">
              <a:latin typeface="Trebuchet MS" panose="020B0603020202020204" pitchFamily="34" charset="0"/>
            </a:endParaRPr>
          </a:p>
        </p:txBody>
      </p:sp>
    </p:spTree>
    <p:extLst>
      <p:ext uri="{BB962C8B-B14F-4D97-AF65-F5344CB8AC3E}">
        <p14:creationId xmlns:p14="http://schemas.microsoft.com/office/powerpoint/2010/main" xmlns="" val="160397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Özetle: </a:t>
            </a:r>
            <a:endParaRPr lang="tr-TR" sz="2800" b="1" dirty="0">
              <a:latin typeface="Comic Sans MS" pitchFamily="66" charset="0"/>
            </a:endParaRPr>
          </a:p>
        </p:txBody>
      </p:sp>
      <p:sp>
        <p:nvSpPr>
          <p:cNvPr id="3" name="2 İçerik Yer Tutucusu"/>
          <p:cNvSpPr>
            <a:spLocks noGrp="1"/>
          </p:cNvSpPr>
          <p:nvPr>
            <p:ph idx="1"/>
          </p:nvPr>
        </p:nvSpPr>
        <p:spPr>
          <a:xfrm>
            <a:off x="457200" y="2249424"/>
            <a:ext cx="8258204" cy="3537030"/>
          </a:xfrm>
        </p:spPr>
        <p:txBody>
          <a:bodyPr>
            <a:noAutofit/>
          </a:bodyPr>
          <a:lstStyle/>
          <a:p>
            <a:pPr algn="just"/>
            <a:r>
              <a:rPr lang="tr-TR" sz="1800" dirty="0" smtClean="0">
                <a:latin typeface="Trebuchet MS" pitchFamily="34" charset="0"/>
              </a:rPr>
              <a:t>Kişilik bozukluğu olan öğrencilerin belirlenmesi ve bu kişilere destek sağlanması, </a:t>
            </a:r>
          </a:p>
          <a:p>
            <a:pPr algn="just"/>
            <a:r>
              <a:rPr lang="tr-TR" sz="1800" dirty="0" smtClean="0">
                <a:latin typeface="Trebuchet MS" pitchFamily="34" charset="0"/>
              </a:rPr>
              <a:t>Onları anlamaya ve yardım etmeye çalışarak gençlerle yakın ilişkiler kurmak </a:t>
            </a:r>
          </a:p>
          <a:p>
            <a:pPr algn="just"/>
            <a:r>
              <a:rPr lang="tr-TR" sz="1800" dirty="0" smtClean="0">
                <a:latin typeface="Trebuchet MS" pitchFamily="34" charset="0"/>
              </a:rPr>
              <a:t>Ruhsal sıkıntıyı azaltmak</a:t>
            </a:r>
          </a:p>
          <a:p>
            <a:pPr algn="just"/>
            <a:r>
              <a:rPr lang="tr-TR" sz="1800" dirty="0" smtClean="0">
                <a:latin typeface="Trebuchet MS" pitchFamily="34" charset="0"/>
              </a:rPr>
              <a:t>Sözlü iletişim ve davranış değişiklikleri ile erken teşhis konusunda kendimizi eğitmek</a:t>
            </a:r>
          </a:p>
          <a:p>
            <a:pPr algn="just"/>
            <a:r>
              <a:rPr lang="tr-TR" sz="1800" dirty="0" smtClean="0">
                <a:latin typeface="Trebuchet MS" pitchFamily="34" charset="0"/>
              </a:rPr>
              <a:t>Daha az başarılı öğrencilere okul çalışmalarında yardımcı olmak</a:t>
            </a:r>
          </a:p>
          <a:p>
            <a:pPr algn="just"/>
            <a:r>
              <a:rPr lang="tr-TR" sz="1800" dirty="0" smtClean="0">
                <a:latin typeface="Trebuchet MS" pitchFamily="34" charset="0"/>
              </a:rPr>
              <a:t>Devamsızlıkların gözlemlenmesi </a:t>
            </a:r>
          </a:p>
          <a:p>
            <a:pPr algn="just"/>
            <a:r>
              <a:rPr lang="tr-TR" sz="1800" dirty="0" smtClean="0">
                <a:latin typeface="Trebuchet MS" pitchFamily="34" charset="0"/>
              </a:rPr>
              <a:t>Damgalamanın önüne geçilmesi</a:t>
            </a:r>
          </a:p>
          <a:p>
            <a:pPr algn="just"/>
            <a:r>
              <a:rPr lang="tr-TR" sz="1800" dirty="0" smtClean="0">
                <a:latin typeface="Trebuchet MS" pitchFamily="34" charset="0"/>
              </a:rPr>
              <a:t>Psikiyatrik bozukluğu ve alkol madde kullanan öğrencilerin sevki</a:t>
            </a:r>
          </a:p>
          <a:p>
            <a:pPr algn="just"/>
            <a:r>
              <a:rPr lang="tr-TR" sz="1800" dirty="0" smtClean="0">
                <a:latin typeface="Trebuchet MS" pitchFamily="34" charset="0"/>
              </a:rPr>
              <a:t>İntihar araçlarına erişimin kısıtlanması</a:t>
            </a:r>
          </a:p>
          <a:p>
            <a:pPr algn="just"/>
            <a:r>
              <a:rPr lang="tr-TR" sz="1800" dirty="0" smtClean="0">
                <a:latin typeface="Trebuchet MS" pitchFamily="34" charset="0"/>
              </a:rPr>
              <a:t>Öğretmen ve diğer personelin iş stresinin azaltılarak onlara da destek ve erişim sağlamak… </a:t>
            </a:r>
            <a:endParaRPr lang="tr-TR" sz="1800" dirty="0">
              <a:latin typeface="Trebuchet MS"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extLst>
          </p:cNvPr>
          <p:cNvSpPr>
            <a:spLocks noGrp="1"/>
          </p:cNvSpPr>
          <p:nvPr>
            <p:ph type="ctrTitle" idx="4294967295"/>
          </p:nvPr>
        </p:nvSpPr>
        <p:spPr>
          <a:xfrm>
            <a:off x="685800" y="2401888"/>
            <a:ext cx="8458200" cy="1470025"/>
          </a:xfrm>
        </p:spPr>
        <p:txBody>
          <a:bodyPr>
            <a:normAutofit fontScale="90000"/>
          </a:bodyPr>
          <a:lstStyle/>
          <a:p>
            <a:pPr eaLnBrk="1" fontAlgn="auto" hangingPunct="1">
              <a:spcAft>
                <a:spcPts val="0"/>
              </a:spcAft>
              <a:defRPr/>
            </a:pPr>
            <a:r>
              <a:rPr lang="tr-TR" dirty="0"/>
              <a:t/>
            </a:r>
            <a:br>
              <a:rPr lang="tr-TR" dirty="0"/>
            </a:br>
            <a:r>
              <a:rPr lang="tr-TR" dirty="0"/>
              <a:t/>
            </a:r>
            <a:br>
              <a:rPr lang="tr-TR" dirty="0"/>
            </a:br>
            <a:endParaRPr lang="tr-TR" dirty="0"/>
          </a:p>
        </p:txBody>
      </p:sp>
      <p:sp>
        <p:nvSpPr>
          <p:cNvPr id="50179" name="Alt Başlık 2"/>
          <p:cNvSpPr>
            <a:spLocks noGrp="1"/>
          </p:cNvSpPr>
          <p:nvPr>
            <p:ph type="subTitle" idx="4294967295"/>
          </p:nvPr>
        </p:nvSpPr>
        <p:spPr>
          <a:xfrm>
            <a:off x="0" y="1357298"/>
            <a:ext cx="8501090" cy="3429023"/>
          </a:xfrm>
        </p:spPr>
        <p:txBody>
          <a:bodyPr>
            <a:normAutofit/>
          </a:bodyPr>
          <a:lstStyle/>
          <a:p>
            <a:pPr algn="ctr" eaLnBrk="1" hangingPunct="1"/>
            <a:endParaRPr lang="tr-TR" dirty="0" smtClean="0">
              <a:latin typeface="Segoe Script" pitchFamily="34" charset="0"/>
            </a:endParaRPr>
          </a:p>
          <a:p>
            <a:pPr algn="ctr" eaLnBrk="1" hangingPunct="1"/>
            <a:endParaRPr lang="tr-TR" altLang="tr-TR" dirty="0" smtClean="0">
              <a:latin typeface="Segoe Script" pitchFamily="34" charset="0"/>
            </a:endParaRPr>
          </a:p>
          <a:p>
            <a:pPr algn="ctr" eaLnBrk="1" hangingPunct="1"/>
            <a:endParaRPr lang="tr-TR" altLang="tr-TR" dirty="0" smtClean="0">
              <a:latin typeface="Segoe Script" pitchFamily="34" charset="0"/>
            </a:endParaRPr>
          </a:p>
          <a:p>
            <a:pPr algn="ctr" eaLnBrk="1" hangingPunct="1"/>
            <a:r>
              <a:rPr lang="tr-TR" altLang="tr-TR" dirty="0" smtClean="0">
                <a:latin typeface="Segoe Script" pitchFamily="34" charset="0"/>
              </a:rPr>
              <a:t> Teşekkürler…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908720"/>
            <a:ext cx="8229600" cy="5665816"/>
          </a:xfrm>
        </p:spPr>
        <p:txBody>
          <a:bodyPr>
            <a:normAutofit/>
          </a:bodyPr>
          <a:lstStyle/>
          <a:p>
            <a:pPr marL="109728" indent="0" eaLnBrk="1" hangingPunct="1">
              <a:buNone/>
            </a:pPr>
            <a:endParaRPr lang="tr-TR" sz="1800" dirty="0" smtClean="0">
              <a:latin typeface="Trebuchet MS" pitchFamily="34" charset="0"/>
            </a:endParaRPr>
          </a:p>
          <a:p>
            <a:pPr marL="109728" indent="0" eaLnBrk="1" hangingPunct="1">
              <a:buNone/>
            </a:pPr>
            <a:endParaRPr lang="tr-TR" sz="1800" dirty="0">
              <a:latin typeface="Trebuchet MS" pitchFamily="34" charset="0"/>
            </a:endParaRPr>
          </a:p>
          <a:p>
            <a:pPr marL="109728" indent="0" eaLnBrk="1" hangingPunct="1">
              <a:buNone/>
            </a:pPr>
            <a:endParaRPr lang="tr-TR" sz="1800" dirty="0" smtClean="0">
              <a:latin typeface="Trebuchet MS" pitchFamily="34" charset="0"/>
            </a:endParaRPr>
          </a:p>
          <a:p>
            <a:pPr marL="109728" indent="0" algn="r" eaLnBrk="1" hangingPunct="1">
              <a:buNone/>
            </a:pPr>
            <a:r>
              <a:rPr lang="tr-TR" sz="2000" dirty="0" smtClean="0">
                <a:latin typeface="Trebuchet MS" pitchFamily="34" charset="0"/>
              </a:rPr>
              <a:t>Dünya Sağlık Örgütü tarafından; </a:t>
            </a:r>
          </a:p>
          <a:p>
            <a:pPr marL="109728" indent="0" algn="r" eaLnBrk="1" hangingPunct="1">
              <a:buNone/>
            </a:pPr>
            <a:r>
              <a:rPr lang="tr-TR" sz="2000" dirty="0" smtClean="0">
                <a:latin typeface="Trebuchet MS" pitchFamily="34" charset="0"/>
              </a:rPr>
              <a:t>dünyada her 40 saniyede bir intihar, </a:t>
            </a:r>
          </a:p>
          <a:p>
            <a:pPr marL="109728" indent="0" algn="r" eaLnBrk="1" hangingPunct="1">
              <a:buNone/>
            </a:pPr>
            <a:r>
              <a:rPr lang="tr-TR" sz="2000" dirty="0" smtClean="0">
                <a:latin typeface="Trebuchet MS" pitchFamily="34" charset="0"/>
              </a:rPr>
              <a:t>her 3 saniyede ise bir intihar </a:t>
            </a:r>
          </a:p>
          <a:p>
            <a:pPr marL="109728" indent="0" algn="r" eaLnBrk="1" hangingPunct="1">
              <a:buNone/>
            </a:pPr>
            <a:r>
              <a:rPr lang="tr-TR" sz="2000" dirty="0" smtClean="0">
                <a:latin typeface="Trebuchet MS" pitchFamily="34" charset="0"/>
              </a:rPr>
              <a:t>girişiminin gerçekleştiği,</a:t>
            </a:r>
          </a:p>
          <a:p>
            <a:pPr marL="109728" indent="0" algn="r" eaLnBrk="1" hangingPunct="1">
              <a:buNone/>
            </a:pPr>
            <a:r>
              <a:rPr lang="tr-TR" sz="2000" dirty="0" smtClean="0">
                <a:latin typeface="Trebuchet MS" pitchFamily="34" charset="0"/>
              </a:rPr>
              <a:t> son 45 yıl içerisinde </a:t>
            </a:r>
          </a:p>
          <a:p>
            <a:pPr marL="109728" indent="0" algn="r" eaLnBrk="1" hangingPunct="1">
              <a:buNone/>
            </a:pPr>
            <a:r>
              <a:rPr lang="tr-TR" sz="2000" dirty="0" smtClean="0">
                <a:latin typeface="Trebuchet MS" pitchFamily="34" charset="0"/>
              </a:rPr>
              <a:t>intiharların %60 civarında </a:t>
            </a:r>
          </a:p>
          <a:p>
            <a:pPr marL="109728" indent="0" algn="r" eaLnBrk="1" hangingPunct="1">
              <a:buNone/>
            </a:pPr>
            <a:r>
              <a:rPr lang="tr-TR" sz="2000" dirty="0" smtClean="0">
                <a:latin typeface="Trebuchet MS" pitchFamily="34" charset="0"/>
              </a:rPr>
              <a:t>arttığı ve </a:t>
            </a:r>
          </a:p>
          <a:p>
            <a:pPr marL="109728" indent="0" algn="r" eaLnBrk="1" hangingPunct="1">
              <a:buNone/>
            </a:pPr>
            <a:r>
              <a:rPr lang="tr-TR" sz="2000" dirty="0" smtClean="0">
                <a:latin typeface="Trebuchet MS" pitchFamily="34" charset="0"/>
              </a:rPr>
              <a:t>intiharın tüm dünyada</a:t>
            </a:r>
          </a:p>
          <a:p>
            <a:pPr marL="109728" indent="0" algn="r" eaLnBrk="1" hangingPunct="1">
              <a:buNone/>
            </a:pPr>
            <a:r>
              <a:rPr lang="tr-TR" sz="2000" dirty="0" smtClean="0">
                <a:latin typeface="Trebuchet MS" pitchFamily="34" charset="0"/>
              </a:rPr>
              <a:t> ilk on ölüm nedeni arasında</a:t>
            </a:r>
          </a:p>
          <a:p>
            <a:pPr marL="109728" indent="0" algn="r" eaLnBrk="1" hangingPunct="1">
              <a:buNone/>
            </a:pPr>
            <a:r>
              <a:rPr lang="tr-TR" sz="2000" dirty="0" smtClean="0">
                <a:latin typeface="Trebuchet MS" pitchFamily="34" charset="0"/>
              </a:rPr>
              <a:t> yer aldığı bildirilmişti</a:t>
            </a:r>
            <a:r>
              <a:rPr lang="tr-TR" sz="1800" dirty="0" smtClean="0">
                <a:latin typeface="Trebuchet MS" pitchFamily="34" charset="0"/>
              </a:rPr>
              <a:t>r.</a:t>
            </a:r>
          </a:p>
          <a:p>
            <a:pPr algn="r" eaLnBrk="1" hangingPunct="1"/>
            <a:endParaRPr lang="tr-TR" sz="2400" dirty="0" smtClean="0">
              <a:latin typeface="Trebuchet MS"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0969" y="908721"/>
            <a:ext cx="3833311" cy="5358038"/>
          </a:xfrm>
          <a:prstGeom prst="rect">
            <a:avLst/>
          </a:prstGeom>
        </p:spPr>
      </p:pic>
      <p:sp>
        <p:nvSpPr>
          <p:cNvPr id="3" name="Metin kutusu 2"/>
          <p:cNvSpPr txBox="1"/>
          <p:nvPr/>
        </p:nvSpPr>
        <p:spPr>
          <a:xfrm>
            <a:off x="409958" y="6266759"/>
            <a:ext cx="3844322" cy="307777"/>
          </a:xfrm>
          <a:prstGeom prst="rect">
            <a:avLst/>
          </a:prstGeom>
          <a:noFill/>
        </p:spPr>
        <p:txBody>
          <a:bodyPr wrap="none" rtlCol="0">
            <a:spAutoFit/>
          </a:bodyPr>
          <a:lstStyle/>
          <a:p>
            <a:r>
              <a:rPr lang="tr-TR" sz="1400" dirty="0" err="1" smtClean="0"/>
              <a:t>The</a:t>
            </a:r>
            <a:r>
              <a:rPr lang="tr-TR" sz="1400" dirty="0" smtClean="0"/>
              <a:t> </a:t>
            </a:r>
            <a:r>
              <a:rPr lang="tr-TR" sz="1400" dirty="0" err="1" smtClean="0"/>
              <a:t>Suicide</a:t>
            </a:r>
            <a:r>
              <a:rPr lang="tr-TR" sz="1400" dirty="0" smtClean="0"/>
              <a:t> of </a:t>
            </a:r>
            <a:r>
              <a:rPr lang="tr-TR" sz="1400" dirty="0" err="1" smtClean="0"/>
              <a:t>Dorothy</a:t>
            </a:r>
            <a:r>
              <a:rPr lang="tr-TR" sz="1400" dirty="0" smtClean="0"/>
              <a:t> Hale,1938 </a:t>
            </a:r>
            <a:r>
              <a:rPr lang="tr-TR" sz="1400" dirty="0" err="1" smtClean="0"/>
              <a:t>Frida</a:t>
            </a:r>
            <a:r>
              <a:rPr lang="tr-TR" sz="1400" dirty="0" smtClean="0"/>
              <a:t> </a:t>
            </a:r>
            <a:r>
              <a:rPr lang="tr-TR" sz="1400" dirty="0" err="1" smtClean="0"/>
              <a:t>Kahlo</a:t>
            </a:r>
            <a:endParaRPr lang="tr-T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eaLnBrk="1" hangingPunct="1"/>
            <a:r>
              <a:rPr lang="tr-TR" sz="2800" b="1" dirty="0" smtClean="0">
                <a:latin typeface="Comic Sans MS" pitchFamily="66" charset="0"/>
              </a:rPr>
              <a:t>TÜRKİYE’DE İNTİHAR ORANLARI</a:t>
            </a:r>
            <a:br>
              <a:rPr lang="tr-TR" sz="2800" b="1" dirty="0" smtClean="0">
                <a:latin typeface="Comic Sans MS" pitchFamily="66" charset="0"/>
              </a:rPr>
            </a:br>
            <a:endParaRPr lang="tr-TR" sz="2800" b="1" dirty="0" smtClean="0">
              <a:latin typeface="Comic Sans MS" pitchFamily="66" charset="0"/>
            </a:endParaRPr>
          </a:p>
        </p:txBody>
      </p:sp>
      <p:sp>
        <p:nvSpPr>
          <p:cNvPr id="10243" name="Rectangle 3"/>
          <p:cNvSpPr>
            <a:spLocks noGrp="1" noChangeArrowheads="1"/>
          </p:cNvSpPr>
          <p:nvPr>
            <p:ph type="body" idx="1"/>
          </p:nvPr>
        </p:nvSpPr>
        <p:spPr>
          <a:xfrm>
            <a:off x="609600" y="1600200"/>
            <a:ext cx="7924800" cy="4565650"/>
          </a:xfrm>
        </p:spPr>
        <p:txBody>
          <a:bodyPr>
            <a:normAutofit/>
          </a:bodyPr>
          <a:lstStyle/>
          <a:p>
            <a:pPr algn="just" eaLnBrk="1" hangingPunct="1"/>
            <a:endParaRPr lang="tr-TR" sz="2400" dirty="0" smtClean="0">
              <a:latin typeface="Trebuchet MS" pitchFamily="34" charset="0"/>
            </a:endParaRPr>
          </a:p>
          <a:p>
            <a:pPr algn="just" eaLnBrk="1" hangingPunct="1"/>
            <a:r>
              <a:rPr lang="tr-TR" sz="2400" dirty="0" smtClean="0">
                <a:latin typeface="Trebuchet MS" pitchFamily="34" charset="0"/>
              </a:rPr>
              <a:t>İntihar hızı 100.000 de 8 </a:t>
            </a:r>
          </a:p>
          <a:p>
            <a:pPr algn="just" eaLnBrk="1" hangingPunct="1"/>
            <a:r>
              <a:rPr lang="tr-TR" sz="2400" dirty="0" smtClean="0">
                <a:latin typeface="Trebuchet MS" pitchFamily="34" charset="0"/>
              </a:rPr>
              <a:t>Coğrafi açıdan </a:t>
            </a:r>
            <a:r>
              <a:rPr lang="tr-TR" sz="2400" b="1" dirty="0" smtClean="0">
                <a:latin typeface="Trebuchet MS" pitchFamily="34" charset="0"/>
              </a:rPr>
              <a:t>doğudan</a:t>
            </a:r>
            <a:r>
              <a:rPr lang="tr-TR" sz="2400" dirty="0" smtClean="0">
                <a:latin typeface="Trebuchet MS" pitchFamily="34" charset="0"/>
              </a:rPr>
              <a:t> batıya artmakta,</a:t>
            </a:r>
          </a:p>
          <a:p>
            <a:pPr algn="just" eaLnBrk="1" hangingPunct="1"/>
            <a:r>
              <a:rPr lang="tr-TR" sz="2400" b="1" dirty="0" smtClean="0">
                <a:latin typeface="Trebuchet MS" pitchFamily="34" charset="0"/>
              </a:rPr>
              <a:t>Büyük şehirlerde</a:t>
            </a:r>
            <a:r>
              <a:rPr lang="tr-TR" sz="2400" dirty="0" smtClean="0">
                <a:latin typeface="Trebuchet MS" pitchFamily="34" charset="0"/>
              </a:rPr>
              <a:t> oran artmakta,</a:t>
            </a:r>
          </a:p>
          <a:p>
            <a:pPr algn="just" eaLnBrk="1" hangingPunct="1"/>
            <a:r>
              <a:rPr lang="tr-TR" sz="2400" b="1" dirty="0" smtClean="0">
                <a:latin typeface="Trebuchet MS" pitchFamily="34" charset="0"/>
              </a:rPr>
              <a:t>Erkek </a:t>
            </a:r>
            <a:r>
              <a:rPr lang="tr-TR" sz="2400" dirty="0" smtClean="0">
                <a:latin typeface="Trebuchet MS" pitchFamily="34" charset="0"/>
              </a:rPr>
              <a:t>intihar oranı kadın intihar oranından fazla(</a:t>
            </a:r>
            <a:r>
              <a:rPr lang="tr-TR" sz="2400" b="1" dirty="0" smtClean="0">
                <a:latin typeface="Trebuchet MS" pitchFamily="34" charset="0"/>
              </a:rPr>
              <a:t>Güneydoğu’da kadın</a:t>
            </a:r>
            <a:r>
              <a:rPr lang="tr-TR" sz="2400" dirty="0" smtClean="0">
                <a:latin typeface="Trebuchet MS" pitchFamily="34" charset="0"/>
              </a:rPr>
              <a:t> ölümleri fazla),</a:t>
            </a:r>
            <a:endParaRPr lang="tr-TR" sz="2400" b="1" dirty="0" smtClean="0">
              <a:latin typeface="Trebuchet MS" pitchFamily="34" charset="0"/>
            </a:endParaRPr>
          </a:p>
          <a:p>
            <a:pPr algn="just" eaLnBrk="1" hangingPunct="1"/>
            <a:r>
              <a:rPr lang="tr-TR" sz="2400" b="1" dirty="0" smtClean="0">
                <a:latin typeface="Trebuchet MS" pitchFamily="34" charset="0"/>
              </a:rPr>
              <a:t>15-24 ve 25-34</a:t>
            </a:r>
            <a:r>
              <a:rPr lang="tr-TR" sz="2400" dirty="0" smtClean="0">
                <a:latin typeface="Trebuchet MS" pitchFamily="34" charset="0"/>
              </a:rPr>
              <a:t> yaş aralığında yoğunluk göstermekte</a:t>
            </a:r>
          </a:p>
          <a:p>
            <a:pPr marL="109728" indent="0" algn="just" eaLnBrk="1" hangingPunct="1">
              <a:buNone/>
            </a:pPr>
            <a:r>
              <a:rPr lang="tr-TR" sz="2400" dirty="0" smtClean="0">
                <a:latin typeface="Trebuchet MS"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Genel Bilgi</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r>
              <a:rPr lang="tr-TR" sz="2400" dirty="0" smtClean="0">
                <a:latin typeface="Trebuchet MS" pitchFamily="34" charset="0"/>
              </a:rPr>
              <a:t> 15-19 yaş grubu arasındaki ölümlerin önde giden 5 nedeni arasında yer almaktadır.</a:t>
            </a:r>
          </a:p>
          <a:p>
            <a:pPr marL="109728" indent="0" algn="just">
              <a:buNone/>
            </a:pPr>
            <a:endParaRPr lang="tr-TR" sz="2400" dirty="0" smtClean="0">
              <a:latin typeface="Trebuchet MS" pitchFamily="34" charset="0"/>
            </a:endParaRPr>
          </a:p>
          <a:p>
            <a:pPr algn="just"/>
            <a:r>
              <a:rPr lang="tr-TR" sz="2400" dirty="0" smtClean="0">
                <a:latin typeface="Trebuchet MS" pitchFamily="34" charset="0"/>
              </a:rPr>
              <a:t>Bu nedenle uygun önleme eylemleri için okullar ideal yerler olarak karşımıza çıkmaktadır. </a:t>
            </a:r>
          </a:p>
          <a:p>
            <a:pPr algn="just">
              <a:buNone/>
            </a:pPr>
            <a:endParaRPr lang="tr-TR" sz="2400" dirty="0">
              <a:latin typeface="Trebuchet MS"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Comic Sans MS" pitchFamily="66" charset="0"/>
              </a:rPr>
              <a:t>Genel Bilgi</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latin typeface="Trebuchet MS" panose="020B0603020202020204" pitchFamily="34" charset="0"/>
              </a:rPr>
              <a:t>Erkekler; Daha </a:t>
            </a:r>
            <a:r>
              <a:rPr lang="tr-TR" dirty="0" err="1" smtClean="0">
                <a:latin typeface="Trebuchet MS" panose="020B0603020202020204" pitchFamily="34" charset="0"/>
              </a:rPr>
              <a:t>dürtüsel</a:t>
            </a:r>
            <a:r>
              <a:rPr lang="tr-TR" dirty="0" smtClean="0">
                <a:latin typeface="Trebuchet MS" panose="020B0603020202020204" pitchFamily="34" charset="0"/>
              </a:rPr>
              <a:t>, sorunları için yardım almıyorlar, sosyal bağları daha zayıf, daha ölümcül yöntemler kullanıyorlar,  madde kullanımı daha fazla</a:t>
            </a:r>
          </a:p>
          <a:p>
            <a:pPr algn="just"/>
            <a:r>
              <a:rPr lang="tr-TR" dirty="0" smtClean="0">
                <a:latin typeface="Trebuchet MS" panose="020B0603020202020204" pitchFamily="34" charset="0"/>
              </a:rPr>
              <a:t>Kadınlar; Doğum sonrası depresyon, şiddet, istismar, cinsiyet rolleri, cinsiyet eşitsizliği</a:t>
            </a:r>
          </a:p>
          <a:p>
            <a:pPr algn="just"/>
            <a:r>
              <a:rPr lang="tr-TR" dirty="0" smtClean="0">
                <a:latin typeface="Trebuchet MS" panose="020B0603020202020204" pitchFamily="34" charset="0"/>
              </a:rPr>
              <a:t>Gençler; Stres, bireyselleşme isteği ile sosyal desteğin azalması, belirsizlik, yetersiz sorun çözme becerisi</a:t>
            </a:r>
          </a:p>
          <a:p>
            <a:pPr algn="just"/>
            <a:r>
              <a:rPr lang="tr-TR" dirty="0" smtClean="0">
                <a:latin typeface="Trebuchet MS" panose="020B0603020202020204" pitchFamily="34" charset="0"/>
              </a:rPr>
              <a:t>Yaşlılar; yaşamak için neden olmaması, gereksiz hissetme, pasif intihar (ilacı kesme, yemek yememe). </a:t>
            </a:r>
            <a:endParaRPr lang="tr-TR" dirty="0">
              <a:latin typeface="Trebuchet MS" panose="020B0603020202020204" pitchFamily="34" charset="0"/>
            </a:endParaRPr>
          </a:p>
        </p:txBody>
      </p:sp>
    </p:spTree>
    <p:extLst>
      <p:ext uri="{BB962C8B-B14F-4D97-AF65-F5344CB8AC3E}">
        <p14:creationId xmlns:p14="http://schemas.microsoft.com/office/powerpoint/2010/main" xmlns="" val="188435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omic Sans MS" pitchFamily="66" charset="0"/>
              </a:rPr>
              <a:t>Genel Bilgi</a:t>
            </a:r>
            <a:endParaRPr lang="tr-TR" sz="2800" b="1" dirty="0">
              <a:latin typeface="Comic Sans MS" pitchFamily="66" charset="0"/>
            </a:endParaRPr>
          </a:p>
        </p:txBody>
      </p:sp>
      <p:sp>
        <p:nvSpPr>
          <p:cNvPr id="3" name="2 İçerik Yer Tutucusu"/>
          <p:cNvSpPr>
            <a:spLocks noGrp="1"/>
          </p:cNvSpPr>
          <p:nvPr>
            <p:ph idx="1"/>
          </p:nvPr>
        </p:nvSpPr>
        <p:spPr/>
        <p:txBody>
          <a:bodyPr>
            <a:normAutofit/>
          </a:bodyPr>
          <a:lstStyle/>
          <a:p>
            <a:pPr algn="just"/>
            <a:r>
              <a:rPr lang="tr-TR" sz="2400" dirty="0" smtClean="0">
                <a:latin typeface="Trebuchet MS" pitchFamily="34" charset="0"/>
              </a:rPr>
              <a:t>Yöntemler ülkeden ülkeye farklılık göstermektedir. (İlaç kullanımı, böcek ilacı, silah kullanımı)</a:t>
            </a:r>
          </a:p>
          <a:p>
            <a:pPr algn="just"/>
            <a:r>
              <a:rPr lang="tr-TR" sz="2400" dirty="0" smtClean="0">
                <a:latin typeface="Trebuchet MS" pitchFamily="34" charset="0"/>
              </a:rPr>
              <a:t>Erkekler daha sık ölüyor.Sebebi; asma, silah ve patlayıcı gibi şiddet içerikli yöntemlere daha fazla başvurmaları. </a:t>
            </a:r>
          </a:p>
          <a:p>
            <a:pPr algn="just"/>
            <a:r>
              <a:rPr lang="tr-TR" sz="2400" dirty="0" smtClean="0">
                <a:latin typeface="Trebuchet MS" pitchFamily="34" charset="0"/>
              </a:rPr>
              <a:t>İntihar </a:t>
            </a:r>
            <a:r>
              <a:rPr lang="tr-TR" sz="2400" b="1" dirty="0" smtClean="0">
                <a:latin typeface="Trebuchet MS" pitchFamily="34" charset="0"/>
              </a:rPr>
              <a:t>girişimi </a:t>
            </a:r>
            <a:r>
              <a:rPr lang="tr-TR" sz="2400" dirty="0" smtClean="0">
                <a:latin typeface="Trebuchet MS" pitchFamily="34" charset="0"/>
              </a:rPr>
              <a:t>söz konusu olduğunda kızlarda 3 kat daha fazla olduğu görülmektedir. </a:t>
            </a:r>
          </a:p>
          <a:p>
            <a:pPr algn="just"/>
            <a:r>
              <a:rPr lang="tr-TR" sz="2400" b="1" dirty="0">
                <a:latin typeface="Trebuchet MS" pitchFamily="34" charset="0"/>
              </a:rPr>
              <a:t>Tamamlanmış intiharda </a:t>
            </a:r>
            <a:r>
              <a:rPr lang="tr-TR" sz="2400" dirty="0">
                <a:latin typeface="Trebuchet MS" pitchFamily="34" charset="0"/>
              </a:rPr>
              <a:t>erkekler ateşli silahlar ile kadınlar yüksekten atlama ile intihar ediyor. (TÜİK,2015).</a:t>
            </a:r>
          </a:p>
          <a:p>
            <a:pPr algn="just"/>
            <a:endParaRPr lang="tr-TR" sz="2400" dirty="0" smtClean="0">
              <a:latin typeface="Trebuchet MS" pitchFamily="34" charset="0"/>
            </a:endParaRPr>
          </a:p>
          <a:p>
            <a:pPr algn="just"/>
            <a:endParaRPr lang="tr-TR" sz="2400" dirty="0">
              <a:latin typeface="Trebuchet MS"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521800"/>
          </a:xfrm>
        </p:spPr>
        <p:txBody>
          <a:bodyPr>
            <a:normAutofit/>
          </a:bodyPr>
          <a:lstStyle/>
          <a:p>
            <a:r>
              <a:rPr lang="tr-TR" sz="2400" dirty="0" smtClean="0">
                <a:latin typeface="Trebuchet MS" pitchFamily="34" charset="0"/>
              </a:rPr>
              <a:t>İntihar düşüncesine sahip olmak anormal midir? </a:t>
            </a:r>
            <a:endParaRPr lang="tr-TR" sz="2400" dirty="0">
              <a:latin typeface="Trebuchet MS"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1640" y="2996952"/>
            <a:ext cx="6480720" cy="367697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Özel 7">
      <a:majorFont>
        <a:latin typeface="MV Boli"/>
        <a:ea typeface=""/>
        <a:cs typeface=""/>
      </a:majorFont>
      <a:minorFont>
        <a:latin typeface="Book Antiqua"/>
        <a:ea typeface=""/>
        <a:cs typeface=""/>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869</TotalTime>
  <Words>1646</Words>
  <Application>Microsoft Office PowerPoint</Application>
  <PresentationFormat>Ekran Gösterisi (4:3)</PresentationFormat>
  <Paragraphs>213</Paragraphs>
  <Slides>35</Slides>
  <Notes>1</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Şehir Hayatı</vt:lpstr>
      <vt:lpstr>İntiharın Önlenmesi</vt:lpstr>
      <vt:lpstr>TANIM</vt:lpstr>
      <vt:lpstr>İNTİHARIN EPİDEMİYOLOJİSİ</vt:lpstr>
      <vt:lpstr>Slayt 4</vt:lpstr>
      <vt:lpstr>TÜRKİYE’DE İNTİHAR ORANLARI </vt:lpstr>
      <vt:lpstr>Genel Bilgi</vt:lpstr>
      <vt:lpstr>Genel Bilgi</vt:lpstr>
      <vt:lpstr>Genel Bilgi</vt:lpstr>
      <vt:lpstr>Slayt 9</vt:lpstr>
      <vt:lpstr>Genel Bilgi</vt:lpstr>
      <vt:lpstr>Koruyucu Faktörler</vt:lpstr>
      <vt:lpstr>Risk Faktörleri ve Risk Durumları</vt:lpstr>
      <vt:lpstr>Risk Faktörleri ve Risk Durumları</vt:lpstr>
      <vt:lpstr>Risk Faktörleri ve Risk Durumları</vt:lpstr>
      <vt:lpstr>Risk Faktörleri ve Risk Durumları</vt:lpstr>
      <vt:lpstr>Risk Faktörleri ve Risk Durumları</vt:lpstr>
      <vt:lpstr>İntihar Davranışı ile Karşılaşma</vt:lpstr>
      <vt:lpstr>Bu durumdaki bireylerin duygu durumunda 3 özellik gözlenir:</vt:lpstr>
      <vt:lpstr>Slayt 19</vt:lpstr>
      <vt:lpstr>Slayt 20</vt:lpstr>
      <vt:lpstr>İntihar durumunda olan kişilerin hisleri ve düşünceleri  dünya çapında aynı olma eğilimindedir. </vt:lpstr>
      <vt:lpstr>İntihar Riskinin Değerlendirilmesi</vt:lpstr>
      <vt:lpstr>İntihar Riski Altındaki Öğrenciler Nasıl Belirlenir? </vt:lpstr>
      <vt:lpstr>İntihar Eğilimi Olan Öğrenciler ile Nasıl İlgilenilebilir? (Genel Önleme: Bir İntihar Eylemi Gerçekleştirilmeden Önce)</vt:lpstr>
      <vt:lpstr>İntihar Eğilimi Olan Öğrenciler ile Nasıl İlgilenilebilir? (Genel Önleme)</vt:lpstr>
      <vt:lpstr>İntihar Eğilimi Olan Öğrenciler ile Nasıl İlgilenilebilir? (Genel Önleme)</vt:lpstr>
      <vt:lpstr>İntihar Eğilimi Olan Öğrenciler ile Nasıl İlgilenilebilir? (Müdahale: Bir İntihar Riski Belirlendiğinde) </vt:lpstr>
      <vt:lpstr>İntihar Eğilimi Olan Öğrenciler ile Nasıl İlgilenilebilir? (Müdahale) </vt:lpstr>
      <vt:lpstr>İntihar Eğilimi Olan Öğrenciler ile Nasıl İlgilenilebilir? (Müdahale) </vt:lpstr>
      <vt:lpstr>İntihar Eğilimi Olan Öğrenciler ile Nasıl İlgilenilebilir? (Müdahale) </vt:lpstr>
      <vt:lpstr>İntihar Eğilimi Olan Öğrenciler ile Nasıl İlgilenilebilir? (Müdahale) </vt:lpstr>
      <vt:lpstr>İntihar Eğilimi Olan Öğrenciler ile Nasıl İlgilenilebilir? (Müdahale) </vt:lpstr>
      <vt:lpstr>Krize Müdahale Yaklaşımı Kapsamında; </vt:lpstr>
      <vt:lpstr>Özetle: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İntiharın Önlenmesi</dc:title>
  <dc:creator>LENOVO</dc:creator>
  <cp:lastModifiedBy>My</cp:lastModifiedBy>
  <cp:revision>76</cp:revision>
  <dcterms:created xsi:type="dcterms:W3CDTF">2018-03-20T12:29:51Z</dcterms:created>
  <dcterms:modified xsi:type="dcterms:W3CDTF">2018-10-17T13:31:15Z</dcterms:modified>
</cp:coreProperties>
</file>